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59" r:id="rId3"/>
    <p:sldId id="260" r:id="rId4"/>
    <p:sldId id="261" r:id="rId5"/>
    <p:sldId id="262" r:id="rId6"/>
    <p:sldId id="263" r:id="rId7"/>
    <p:sldId id="264" r:id="rId8"/>
    <p:sldId id="265" r:id="rId9"/>
    <p:sldId id="266" r:id="rId10"/>
    <p:sldId id="267" r:id="rId11"/>
    <p:sldId id="268" r:id="rId12"/>
    <p:sldId id="270" r:id="rId13"/>
    <p:sldId id="271" r:id="rId14"/>
    <p:sldId id="272" r:id="rId15"/>
    <p:sldId id="273" r:id="rId16"/>
    <p:sldId id="275" r:id="rId17"/>
    <p:sldId id="276" r:id="rId18"/>
    <p:sldId id="277" r:id="rId19"/>
    <p:sldId id="278" r:id="rId20"/>
    <p:sldId id="279" r:id="rId21"/>
    <p:sldId id="280" r:id="rId22"/>
    <p:sldId id="281" r:id="rId23"/>
    <p:sldId id="282" r:id="rId24"/>
    <p:sldId id="283" r:id="rId25"/>
    <p:sldId id="284" r:id="rId26"/>
    <p:sldId id="286" r:id="rId27"/>
    <p:sldId id="285" r:id="rId28"/>
    <p:sldId id="287" r:id="rId29"/>
    <p:sldId id="288" r:id="rId30"/>
    <p:sldId id="274" r:id="rId31"/>
    <p:sldId id="345"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8" r:id="rId49"/>
    <p:sldId id="305" r:id="rId50"/>
    <p:sldId id="306" r:id="rId51"/>
    <p:sldId id="307"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990099"/>
    <a:srgbClr val="FF4370"/>
    <a:srgbClr val="FE9202"/>
    <a:srgbClr val="FFF3E7"/>
    <a:srgbClr val="5EEC3C"/>
    <a:srgbClr val="FFDC47"/>
    <a:srgbClr val="CCCC00"/>
    <a:srgbClr val="FFCC66"/>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9" d="100"/>
          <a:sy n="139" d="100"/>
        </p:scale>
        <p:origin x="726" y="-28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759B3-20ED-419A-A77D-71AE35F06108}" type="datetimeFigureOut">
              <a:rPr lang="en-US" smtClean="0"/>
              <a:t>12/14/2021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3AF9A-6E76-4CCC-89CF-B04065708FB7}" type="slidenum">
              <a:rPr lang="en-US" smtClean="0"/>
              <a:t>‹Nº›</a:t>
            </a:fld>
            <a:endParaRPr lang="en-US"/>
          </a:p>
        </p:txBody>
      </p:sp>
    </p:spTree>
    <p:extLst>
      <p:ext uri="{BB962C8B-B14F-4D97-AF65-F5344CB8AC3E}">
        <p14:creationId xmlns:p14="http://schemas.microsoft.com/office/powerpoint/2010/main" val="932168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1425" y="1655520"/>
            <a:ext cx="6260905" cy="152705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4" y="3793390"/>
            <a:ext cx="8093365" cy="610820"/>
          </a:xfrm>
        </p:spPr>
        <p:txBody>
          <a:bodyPr>
            <a:normAutofit/>
          </a:bodyPr>
          <a:lstStyle>
            <a:lvl1pPr marL="0" indent="0" algn="r">
              <a:buNone/>
              <a:defRPr sz="2800" b="0" i="0">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pic>
        <p:nvPicPr>
          <p:cNvPr id="7" name="Picture 6" descr="E:\websites\free-power-point-templates\2012\logos.png">
            <a:extLst>
              <a:ext uri="{FF2B5EF4-FFF2-40B4-BE49-F238E27FC236}">
                <a16:creationId xmlns:a16="http://schemas.microsoft.com/office/drawing/2014/main" id="{C1B04D13-C884-4E4D-85F8-5A1F19D648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51221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197406"/>
            <a:ext cx="6260905" cy="335835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40"/>
            <a:ext cx="4040188"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40"/>
            <a:ext cx="4041775" cy="2137871"/>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12/14/2021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‹Nº›</a:t>
            </a:fld>
            <a:endParaRPr lang="en-US"/>
          </a:p>
        </p:txBody>
      </p:sp>
      <p:sp>
        <p:nvSpPr>
          <p:cNvPr id="7" name="TextBox 6">
            <a:extLst>
              <a:ext uri="{FF2B5EF4-FFF2-40B4-BE49-F238E27FC236}">
                <a16:creationId xmlns:a16="http://schemas.microsoft.com/office/drawing/2014/main" id="{0D07D83C-363B-4338-B99E-91525119F2FF}"/>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jfif"/><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JPEG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3075" y="128470"/>
            <a:ext cx="3535536" cy="762934"/>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4113885" y="1350110"/>
            <a:ext cx="1152128" cy="830997"/>
          </a:xfrm>
          <a:prstGeom prst="rect">
            <a:avLst/>
          </a:prstGeom>
          <a:noFill/>
        </p:spPr>
        <p:txBody>
          <a:bodyPr wrap="square" rtlCol="0">
            <a:spAutoFit/>
          </a:bodyPr>
          <a:lstStyle/>
          <a:p>
            <a:pPr algn="ctr"/>
            <a:r>
              <a:rPr lang="es-ES" sz="4800" b="1" dirty="0" smtClean="0">
                <a:solidFill>
                  <a:schemeClr val="bg1"/>
                </a:solidFill>
                <a:latin typeface="Times New Roman" panose="02020603050405020304" pitchFamily="18" charset="0"/>
                <a:cs typeface="Times New Roman" panose="02020603050405020304" pitchFamily="18" charset="0"/>
              </a:rPr>
              <a:t>11</a:t>
            </a:r>
            <a:endParaRPr lang="es-ES" sz="4800" b="1" dirty="0">
              <a:solidFill>
                <a:schemeClr val="bg1"/>
              </a:solidFill>
              <a:latin typeface="Times New Roman" panose="02020603050405020304" pitchFamily="18" charset="0"/>
              <a:cs typeface="Times New Roman" panose="02020603050405020304" pitchFamily="18" charset="0"/>
            </a:endParaRPr>
          </a:p>
        </p:txBody>
      </p:sp>
      <p:sp>
        <p:nvSpPr>
          <p:cNvPr id="10" name="Title 1"/>
          <p:cNvSpPr>
            <a:spLocks noGrp="1"/>
          </p:cNvSpPr>
          <p:nvPr>
            <p:ph type="ctrTitle"/>
          </p:nvPr>
        </p:nvSpPr>
        <p:spPr>
          <a:xfrm>
            <a:off x="3735480" y="1960930"/>
            <a:ext cx="5362842" cy="1527050"/>
          </a:xfrm>
        </p:spPr>
        <p:txBody>
          <a:bodyPr>
            <a:normAutofit fontScale="90000"/>
          </a:bodyPr>
          <a:lstStyle/>
          <a:p>
            <a:r>
              <a:rPr lang="es-ES" sz="4000" b="1" dirty="0" smtClean="0">
                <a:latin typeface="Times New Roman" panose="02020603050405020304" pitchFamily="18" charset="0"/>
                <a:cs typeface="Times New Roman" panose="02020603050405020304" pitchFamily="18" charset="0"/>
              </a:rPr>
              <a:t>Programación Orientada a Objetos (POO)</a:t>
            </a:r>
            <a:endParaRPr lang="es-ES" sz="4000" b="1" dirty="0">
              <a:latin typeface="Times New Roman" panose="02020603050405020304" pitchFamily="18" charset="0"/>
              <a:cs typeface="Times New Roman" panose="02020603050405020304" pitchFamily="18" charset="0"/>
            </a:endParaRPr>
          </a:p>
        </p:txBody>
      </p:sp>
      <p:sp>
        <p:nvSpPr>
          <p:cNvPr id="11" name="TextBox 3"/>
          <p:cNvSpPr txBox="1"/>
          <p:nvPr/>
        </p:nvSpPr>
        <p:spPr>
          <a:xfrm>
            <a:off x="565884" y="4098800"/>
            <a:ext cx="8532438" cy="923330"/>
          </a:xfrm>
          <a:prstGeom prst="rect">
            <a:avLst/>
          </a:prstGeom>
          <a:noFill/>
        </p:spPr>
        <p:txBody>
          <a:bodyPr wrap="square">
            <a:spAutoFit/>
          </a:bodyPr>
          <a:lstStyle/>
          <a:p>
            <a:pPr algn="r"/>
            <a:r>
              <a:rPr lang="es-ES" b="1" dirty="0">
                <a:latin typeface="Times New Roman" panose="02020603050405020304" pitchFamily="18" charset="0"/>
                <a:cs typeface="Times New Roman" panose="02020603050405020304" pitchFamily="18" charset="0"/>
              </a:rPr>
              <a:t>I.E.S. </a:t>
            </a:r>
            <a:r>
              <a:rPr lang="es-ES" b="1" dirty="0" err="1">
                <a:latin typeface="Times New Roman" panose="02020603050405020304" pitchFamily="18" charset="0"/>
                <a:cs typeface="Times New Roman" panose="02020603050405020304" pitchFamily="18" charset="0"/>
              </a:rPr>
              <a:t>Plaiaundi</a:t>
            </a:r>
            <a:r>
              <a:rPr lang="es-ES" b="1" dirty="0">
                <a:latin typeface="Times New Roman" panose="02020603050405020304" pitchFamily="18" charset="0"/>
                <a:cs typeface="Times New Roman" panose="02020603050405020304" pitchFamily="18" charset="0"/>
              </a:rPr>
              <a:t> (Dpto. de </a:t>
            </a:r>
            <a:r>
              <a:rPr lang="es-ES" b="1" dirty="0" smtClean="0">
                <a:latin typeface="Times New Roman" panose="02020603050405020304" pitchFamily="18" charset="0"/>
                <a:cs typeface="Times New Roman" panose="02020603050405020304" pitchFamily="18" charset="0"/>
              </a:rPr>
              <a:t>Informática – J.M.S.)</a:t>
            </a:r>
            <a:endParaRPr lang="es-ES" b="1" dirty="0">
              <a:latin typeface="Times New Roman" panose="02020603050405020304" pitchFamily="18" charset="0"/>
              <a:cs typeface="Times New Roman" panose="02020603050405020304" pitchFamily="18" charset="0"/>
            </a:endParaRPr>
          </a:p>
          <a:p>
            <a:pPr algn="r"/>
            <a:r>
              <a:rPr lang="es-ES" b="1" dirty="0">
                <a:latin typeface="Times New Roman" panose="02020603050405020304" pitchFamily="18" charset="0"/>
                <a:cs typeface="Times New Roman" panose="02020603050405020304" pitchFamily="18" charset="0"/>
              </a:rPr>
              <a:t>C.F.G.S. Desarrollo de Aplicaciones Web / Multiplataforma</a:t>
            </a:r>
          </a:p>
          <a:p>
            <a:pPr algn="r"/>
            <a:r>
              <a:rPr lang="es-ES" b="1" dirty="0">
                <a:latin typeface="Times New Roman" panose="02020603050405020304" pitchFamily="18" charset="0"/>
                <a:cs typeface="Times New Roman" panose="02020603050405020304" pitchFamily="18" charset="0"/>
              </a:rPr>
              <a:t>Curso Académico 2021 / 2022</a:t>
            </a:r>
          </a:p>
        </p:txBody>
      </p:sp>
      <p:pic>
        <p:nvPicPr>
          <p:cNvPr id="6"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080" y="128470"/>
            <a:ext cx="2639198" cy="263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10</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4341570" y="885277"/>
            <a:ext cx="4508662"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Cobol (1959)</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4 CuadroTexto"/>
          <p:cNvSpPr txBox="1"/>
          <p:nvPr/>
        </p:nvSpPr>
        <p:spPr>
          <a:xfrm>
            <a:off x="4341570" y="1570058"/>
            <a:ext cx="4548409" cy="830997"/>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a:t>
            </a:r>
            <a:r>
              <a:rPr lang="es-ES" sz="2400" b="1" i="1" u="sng" dirty="0" err="1" smtClean="0">
                <a:latin typeface="Times New Roman" panose="02020603050405020304" pitchFamily="18" charset="0"/>
                <a:cs typeface="Times New Roman" panose="02020603050405020304" pitchFamily="18" charset="0"/>
              </a:rPr>
              <a:t>Co</a:t>
            </a:r>
            <a:r>
              <a:rPr lang="es-ES" sz="2400" i="1" dirty="0" err="1" smtClean="0">
                <a:latin typeface="Times New Roman" panose="02020603050405020304" pitchFamily="18" charset="0"/>
                <a:cs typeface="Times New Roman" panose="02020603050405020304" pitchFamily="18" charset="0"/>
              </a:rPr>
              <a:t>mmon</a:t>
            </a:r>
            <a:r>
              <a:rPr lang="es-ES" sz="2400" i="1" dirty="0" smtClean="0">
                <a:latin typeface="Times New Roman" panose="02020603050405020304" pitchFamily="18" charset="0"/>
                <a:cs typeface="Times New Roman" panose="02020603050405020304" pitchFamily="18" charset="0"/>
              </a:rPr>
              <a:t> </a:t>
            </a:r>
            <a:r>
              <a:rPr lang="es-ES" sz="2400" b="1" i="1" u="sng" dirty="0" smtClean="0">
                <a:latin typeface="Times New Roman" panose="02020603050405020304" pitchFamily="18" charset="0"/>
                <a:cs typeface="Times New Roman" panose="02020603050405020304" pitchFamily="18" charset="0"/>
              </a:rPr>
              <a:t>B</a:t>
            </a:r>
            <a:r>
              <a:rPr lang="es-ES" sz="2400" i="1" dirty="0" smtClean="0">
                <a:latin typeface="Times New Roman" panose="02020603050405020304" pitchFamily="18" charset="0"/>
                <a:cs typeface="Times New Roman" panose="02020603050405020304" pitchFamily="18" charset="0"/>
              </a:rPr>
              <a:t>usiness-</a:t>
            </a:r>
            <a:r>
              <a:rPr lang="es-ES" sz="2400" b="1" i="1" u="sng" dirty="0" err="1" smtClean="0">
                <a:latin typeface="Times New Roman" panose="02020603050405020304" pitchFamily="18" charset="0"/>
                <a:cs typeface="Times New Roman" panose="02020603050405020304" pitchFamily="18" charset="0"/>
              </a:rPr>
              <a:t>O</a:t>
            </a:r>
            <a:r>
              <a:rPr lang="es-ES" sz="2400" i="1" dirty="0" err="1" smtClean="0">
                <a:latin typeface="Times New Roman" panose="02020603050405020304" pitchFamily="18" charset="0"/>
                <a:cs typeface="Times New Roman" panose="02020603050405020304" pitchFamily="18" charset="0"/>
              </a:rPr>
              <a:t>riented</a:t>
            </a:r>
            <a:r>
              <a:rPr lang="es-ES" sz="2400" i="1" dirty="0" smtClean="0">
                <a:latin typeface="Times New Roman" panose="02020603050405020304" pitchFamily="18" charset="0"/>
                <a:cs typeface="Times New Roman" panose="02020603050405020304" pitchFamily="18" charset="0"/>
              </a:rPr>
              <a:t> </a:t>
            </a:r>
            <a:r>
              <a:rPr lang="es-ES" sz="2400" b="1" i="1" u="sng" dirty="0" err="1" smtClean="0">
                <a:latin typeface="Times New Roman" panose="02020603050405020304" pitchFamily="18" charset="0"/>
                <a:cs typeface="Times New Roman" panose="02020603050405020304" pitchFamily="18" charset="0"/>
              </a:rPr>
              <a:t>L</a:t>
            </a:r>
            <a:r>
              <a:rPr lang="es-ES" sz="2400" i="1" dirty="0" err="1" smtClean="0">
                <a:latin typeface="Times New Roman" panose="02020603050405020304" pitchFamily="18" charset="0"/>
                <a:cs typeface="Times New Roman" panose="02020603050405020304" pitchFamily="18" charset="0"/>
              </a:rPr>
              <a:t>anguaje</a:t>
            </a:r>
            <a:r>
              <a:rPr lang="es-ES" sz="2400" dirty="0" smtClean="0">
                <a:latin typeface="Times New Roman" panose="02020603050405020304" pitchFamily="18" charset="0"/>
                <a:cs typeface="Times New Roman" panose="02020603050405020304" pitchFamily="18" charset="0"/>
              </a:rPr>
              <a:t>”)</a:t>
            </a:r>
          </a:p>
        </p:txBody>
      </p:sp>
      <p:sp>
        <p:nvSpPr>
          <p:cNvPr id="16" name="CuadroTexto 15"/>
          <p:cNvSpPr txBox="1"/>
          <p:nvPr/>
        </p:nvSpPr>
        <p:spPr>
          <a:xfrm>
            <a:off x="4266590" y="2624171"/>
            <a:ext cx="4658622" cy="1938992"/>
          </a:xfrm>
          <a:prstGeom prst="rect">
            <a:avLst/>
          </a:prstGeom>
          <a:noFill/>
        </p:spPr>
        <p:txBody>
          <a:bodyPr wrap="square" rtlCol="0">
            <a:spAutoFit/>
          </a:bodyPr>
          <a:lstStyle/>
          <a:p>
            <a:pPr algn="ctr"/>
            <a:r>
              <a:rPr lang="es-ES" sz="2400" dirty="0">
                <a:latin typeface="Times New Roman" panose="02020603050405020304" pitchFamily="18" charset="0"/>
                <a:cs typeface="Times New Roman" panose="02020603050405020304" pitchFamily="18" charset="0"/>
              </a:rPr>
              <a:t>Creado por el Short </a:t>
            </a:r>
            <a:r>
              <a:rPr lang="es-ES" sz="2400" dirty="0" err="1">
                <a:latin typeface="Times New Roman" panose="02020603050405020304" pitchFamily="18" charset="0"/>
                <a:cs typeface="Times New Roman" panose="02020603050405020304" pitchFamily="18" charset="0"/>
              </a:rPr>
              <a:t>Range</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Committe</a:t>
            </a:r>
            <a:r>
              <a:rPr lang="es-ES" sz="2400" dirty="0">
                <a:latin typeface="Times New Roman" panose="02020603050405020304" pitchFamily="18" charset="0"/>
                <a:cs typeface="Times New Roman" panose="02020603050405020304" pitchFamily="18" charset="0"/>
              </a:rPr>
              <a:t>, altamente influenciado por Grace Hopper. Usado principalmente para la informática empresarial</a:t>
            </a:r>
            <a:r>
              <a:rPr lang="es-ES" sz="2400" dirty="0" smtClean="0">
                <a:latin typeface="Times New Roman" panose="02020603050405020304" pitchFamily="18" charset="0"/>
                <a:cs typeface="Times New Roman" panose="02020603050405020304" pitchFamily="18" charset="0"/>
              </a:rPr>
              <a:t>.</a:t>
            </a:r>
            <a:endParaRPr lang="es-ES" sz="2400" dirty="0">
              <a:latin typeface="Times New Roman" panose="02020603050405020304" pitchFamily="18" charset="0"/>
              <a:cs typeface="Times New Roman" panose="02020603050405020304" pitchFamily="18" charset="0"/>
            </a:endParaRPr>
          </a:p>
        </p:txBody>
      </p:sp>
      <p:grpSp>
        <p:nvGrpSpPr>
          <p:cNvPr id="17" name="Grupo 16"/>
          <p:cNvGrpSpPr/>
          <p:nvPr/>
        </p:nvGrpSpPr>
        <p:grpSpPr>
          <a:xfrm>
            <a:off x="207643" y="954704"/>
            <a:ext cx="4062297" cy="3238709"/>
            <a:chOff x="138534" y="1324454"/>
            <a:chExt cx="4062297" cy="3238709"/>
          </a:xfrm>
        </p:grpSpPr>
        <p:pic>
          <p:nvPicPr>
            <p:cNvPr id="15" name="Picture 2" descr="Resultado de imagen de lenguaje cob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34" y="1324454"/>
              <a:ext cx="4062297" cy="32387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sultado de imagen de cobo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4950" y="1502815"/>
              <a:ext cx="937956" cy="9656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844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11</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443913" y="825477"/>
            <a:ext cx="8784976"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Tercera generación (1959)                     Lenguajes de alto nivel</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4 CuadroTexto"/>
          <p:cNvSpPr txBox="1"/>
          <p:nvPr/>
        </p:nvSpPr>
        <p:spPr>
          <a:xfrm>
            <a:off x="951282" y="1469110"/>
            <a:ext cx="8000316" cy="2862322"/>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Estos lenguajes son los más utilizados por los programadores. Están diseñados para que las personas escriban y entiendan los programas de un modo mucho más fácil que con los lenguajes máquina y ensamblador.</a:t>
            </a:r>
          </a:p>
          <a:p>
            <a:pPr algn="ctr">
              <a:spcBef>
                <a:spcPts val="1200"/>
              </a:spcBef>
            </a:pPr>
            <a:r>
              <a:rPr lang="es-ES" sz="2400" dirty="0" smtClean="0">
                <a:latin typeface="Times New Roman" panose="02020603050405020304" pitchFamily="18" charset="0"/>
                <a:cs typeface="Times New Roman" panose="02020603050405020304" pitchFamily="18" charset="0"/>
              </a:rPr>
              <a:t>Un programa escrito en lenguaje de alto nivel es independiente de la máquina (las instrucciones no dependen del diseño del hardware</a:t>
            </a:r>
            <a:r>
              <a:rPr lang="es-ES" sz="2600" dirty="0" smtClean="0">
                <a:latin typeface="Times New Roman" panose="02020603050405020304" pitchFamily="18" charset="0"/>
                <a:cs typeface="Times New Roman" panose="02020603050405020304" pitchFamily="18" charset="0"/>
              </a:rPr>
              <a:t>), por lo que estos programas son portables.</a:t>
            </a:r>
            <a:endParaRPr lang="es-E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905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12</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1517900" y="532692"/>
            <a:ext cx="5517934"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Basic (1964)</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4 CuadroTexto"/>
          <p:cNvSpPr txBox="1"/>
          <p:nvPr/>
        </p:nvSpPr>
        <p:spPr>
          <a:xfrm>
            <a:off x="1704020" y="1151490"/>
            <a:ext cx="7237437" cy="3354765"/>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a:t>
            </a:r>
            <a:r>
              <a:rPr lang="es-ES" sz="2400" b="1" i="1" u="sng" dirty="0" err="1" smtClean="0">
                <a:latin typeface="Times New Roman" panose="02020603050405020304" pitchFamily="18" charset="0"/>
                <a:cs typeface="Times New Roman" panose="02020603050405020304" pitchFamily="18" charset="0"/>
              </a:rPr>
              <a:t>B</a:t>
            </a:r>
            <a:r>
              <a:rPr lang="es-ES" sz="2400" i="1" dirty="0" err="1" smtClean="0">
                <a:latin typeface="Times New Roman" panose="02020603050405020304" pitchFamily="18" charset="0"/>
                <a:cs typeface="Times New Roman" panose="02020603050405020304" pitchFamily="18" charset="0"/>
              </a:rPr>
              <a:t>eginner’s</a:t>
            </a:r>
            <a:r>
              <a:rPr lang="es-ES" sz="2400" i="1" dirty="0" smtClean="0">
                <a:latin typeface="Times New Roman" panose="02020603050405020304" pitchFamily="18" charset="0"/>
                <a:cs typeface="Times New Roman" panose="02020603050405020304" pitchFamily="18" charset="0"/>
              </a:rPr>
              <a:t> </a:t>
            </a:r>
            <a:r>
              <a:rPr lang="es-ES" sz="2400" b="1" i="1" u="sng" dirty="0" err="1" smtClean="0">
                <a:latin typeface="Times New Roman" panose="02020603050405020304" pitchFamily="18" charset="0"/>
                <a:cs typeface="Times New Roman" panose="02020603050405020304" pitchFamily="18" charset="0"/>
              </a:rPr>
              <a:t>A</a:t>
            </a:r>
            <a:r>
              <a:rPr lang="es-ES" sz="2400" i="1" dirty="0" err="1" smtClean="0">
                <a:latin typeface="Times New Roman" panose="02020603050405020304" pitchFamily="18" charset="0"/>
                <a:cs typeface="Times New Roman" panose="02020603050405020304" pitchFamily="18" charset="0"/>
              </a:rPr>
              <a:t>ll-purpose</a:t>
            </a:r>
            <a:r>
              <a:rPr lang="es-ES" sz="2400" i="1" dirty="0" smtClean="0">
                <a:latin typeface="Times New Roman" panose="02020603050405020304" pitchFamily="18" charset="0"/>
                <a:cs typeface="Times New Roman" panose="02020603050405020304" pitchFamily="18" charset="0"/>
              </a:rPr>
              <a:t> </a:t>
            </a:r>
            <a:r>
              <a:rPr lang="es-ES" sz="2400" b="1" i="1" u="sng" dirty="0" err="1" smtClean="0">
                <a:latin typeface="Times New Roman" panose="02020603050405020304" pitchFamily="18" charset="0"/>
                <a:cs typeface="Times New Roman" panose="02020603050405020304" pitchFamily="18" charset="0"/>
              </a:rPr>
              <a:t>S</a:t>
            </a:r>
            <a:r>
              <a:rPr lang="es-ES" sz="2400" i="1" dirty="0" err="1" smtClean="0">
                <a:latin typeface="Times New Roman" panose="02020603050405020304" pitchFamily="18" charset="0"/>
                <a:cs typeface="Times New Roman" panose="02020603050405020304" pitchFamily="18" charset="0"/>
              </a:rPr>
              <a:t>ymbolic</a:t>
            </a:r>
            <a:r>
              <a:rPr lang="es-ES" sz="2400" i="1" dirty="0" smtClean="0">
                <a:latin typeface="Times New Roman" panose="02020603050405020304" pitchFamily="18" charset="0"/>
                <a:cs typeface="Times New Roman" panose="02020603050405020304" pitchFamily="18" charset="0"/>
              </a:rPr>
              <a:t> </a:t>
            </a:r>
            <a:r>
              <a:rPr lang="es-ES" sz="2400" b="1" i="1" u="sng" dirty="0" err="1" smtClean="0">
                <a:latin typeface="Times New Roman" panose="02020603050405020304" pitchFamily="18" charset="0"/>
                <a:cs typeface="Times New Roman" panose="02020603050405020304" pitchFamily="18" charset="0"/>
              </a:rPr>
              <a:t>I</a:t>
            </a:r>
            <a:r>
              <a:rPr lang="es-ES" sz="2400" i="1" dirty="0" err="1" smtClean="0">
                <a:latin typeface="Times New Roman" panose="02020603050405020304" pitchFamily="18" charset="0"/>
                <a:cs typeface="Times New Roman" panose="02020603050405020304" pitchFamily="18" charset="0"/>
              </a:rPr>
              <a:t>nstruction</a:t>
            </a:r>
            <a:r>
              <a:rPr lang="es-ES" sz="2400" i="1" dirty="0" smtClean="0">
                <a:latin typeface="Times New Roman" panose="02020603050405020304" pitchFamily="18" charset="0"/>
                <a:cs typeface="Times New Roman" panose="02020603050405020304" pitchFamily="18" charset="0"/>
              </a:rPr>
              <a:t> </a:t>
            </a:r>
            <a:r>
              <a:rPr lang="es-ES" sz="2400" b="1" i="1" u="sng" dirty="0" err="1" smtClean="0">
                <a:latin typeface="Times New Roman" panose="02020603050405020304" pitchFamily="18" charset="0"/>
                <a:cs typeface="Times New Roman" panose="02020603050405020304" pitchFamily="18" charset="0"/>
              </a:rPr>
              <a:t>C</a:t>
            </a:r>
            <a:r>
              <a:rPr lang="es-ES" sz="2400" i="1" dirty="0" err="1" smtClean="0">
                <a:latin typeface="Times New Roman" panose="02020603050405020304" pitchFamily="18" charset="0"/>
                <a:cs typeface="Times New Roman" panose="02020603050405020304" pitchFamily="18" charset="0"/>
              </a:rPr>
              <a:t>ode</a:t>
            </a:r>
            <a:r>
              <a:rPr lang="es-ES" sz="2400" dirty="0" smtClean="0">
                <a:latin typeface="Times New Roman" panose="02020603050405020304" pitchFamily="18" charset="0"/>
                <a:cs typeface="Times New Roman" panose="02020603050405020304" pitchFamily="18" charset="0"/>
              </a:rPr>
              <a:t>”)</a:t>
            </a:r>
          </a:p>
          <a:p>
            <a:pPr algn="ctr">
              <a:spcBef>
                <a:spcPts val="1200"/>
              </a:spcBef>
            </a:pPr>
            <a:r>
              <a:rPr lang="es-ES" sz="2400" dirty="0" smtClean="0">
                <a:latin typeface="Times New Roman" panose="02020603050405020304" pitchFamily="18" charset="0"/>
                <a:cs typeface="Times New Roman" panose="02020603050405020304" pitchFamily="18" charset="0"/>
              </a:rPr>
              <a:t>Creado por John George </a:t>
            </a:r>
            <a:r>
              <a:rPr lang="es-ES" sz="2400" dirty="0" err="1" smtClean="0">
                <a:latin typeface="Times New Roman" panose="02020603050405020304" pitchFamily="18" charset="0"/>
                <a:cs typeface="Times New Roman" panose="02020603050405020304" pitchFamily="18" charset="0"/>
              </a:rPr>
              <a:t>Kemeny</a:t>
            </a:r>
            <a:r>
              <a:rPr lang="es-ES" sz="2400" dirty="0" smtClean="0">
                <a:latin typeface="Times New Roman" panose="02020603050405020304" pitchFamily="18" charset="0"/>
                <a:cs typeface="Times New Roman" panose="02020603050405020304" pitchFamily="18" charset="0"/>
              </a:rPr>
              <a:t> y Thomas Eugene </a:t>
            </a:r>
            <a:r>
              <a:rPr lang="es-ES" sz="2400" dirty="0" err="1" smtClean="0">
                <a:latin typeface="Times New Roman" panose="02020603050405020304" pitchFamily="18" charset="0"/>
                <a:cs typeface="Times New Roman" panose="02020603050405020304" pitchFamily="18" charset="0"/>
              </a:rPr>
              <a:t>Kurtz</a:t>
            </a:r>
            <a:r>
              <a:rPr lang="es-ES" sz="2400" dirty="0" smtClean="0">
                <a:latin typeface="Times New Roman" panose="02020603050405020304" pitchFamily="18" charset="0"/>
                <a:cs typeface="Times New Roman" panose="02020603050405020304" pitchFamily="18" charset="0"/>
              </a:rPr>
              <a:t>. Diseñado para la simplicidad. Su popularidad explotó a mediados de los años 70 con los ordenadores personales.</a:t>
            </a:r>
          </a:p>
          <a:p>
            <a:pPr algn="ctr">
              <a:spcBef>
                <a:spcPts val="1200"/>
              </a:spcBef>
            </a:pPr>
            <a:r>
              <a:rPr lang="es-ES" sz="2400" dirty="0" smtClean="0">
                <a:latin typeface="Times New Roman" panose="02020603050405020304" pitchFamily="18" charset="0"/>
                <a:cs typeface="Times New Roman" panose="02020603050405020304" pitchFamily="18" charset="0"/>
              </a:rPr>
              <a:t>Lenguaje sencillo para que los jóvenes estudiantes pudieran practicar y aprender sobre una nueva ciencia de la informática que comenzaba a emerger con fuerza</a:t>
            </a:r>
            <a:endParaRPr lang="es-ES" sz="2400" dirty="0">
              <a:latin typeface="Times New Roman" panose="02020603050405020304" pitchFamily="18" charset="0"/>
              <a:cs typeface="Times New Roman" panose="02020603050405020304" pitchFamily="18" charset="0"/>
            </a:endParaRPr>
          </a:p>
        </p:txBody>
      </p:sp>
      <p:pic>
        <p:nvPicPr>
          <p:cNvPr id="15" name="Imagen 14"/>
          <p:cNvPicPr>
            <a:picLocks noChangeAspect="1"/>
          </p:cNvPicPr>
          <p:nvPr/>
        </p:nvPicPr>
        <p:blipFill>
          <a:blip r:embed="rId2"/>
          <a:stretch>
            <a:fillRect/>
          </a:stretch>
        </p:blipFill>
        <p:spPr>
          <a:xfrm>
            <a:off x="284795" y="3972855"/>
            <a:ext cx="1419225" cy="533400"/>
          </a:xfrm>
          <a:prstGeom prst="rect">
            <a:avLst/>
          </a:prstGeom>
        </p:spPr>
      </p:pic>
    </p:spTree>
    <p:extLst>
      <p:ext uri="{BB962C8B-B14F-4D97-AF65-F5344CB8AC3E}">
        <p14:creationId xmlns:p14="http://schemas.microsoft.com/office/powerpoint/2010/main" val="788852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13</a:t>
              </a:fld>
              <a:endParaRPr lang="es-ES" b="1" dirty="0">
                <a:latin typeface="Times New Roman" panose="02020603050405020304" pitchFamily="18" charset="0"/>
                <a:cs typeface="Times New Roman" panose="02020603050405020304" pitchFamily="18" charset="0"/>
              </a:endParaRPr>
            </a:p>
          </p:txBody>
        </p:sp>
      </p:grpSp>
      <p:sp>
        <p:nvSpPr>
          <p:cNvPr id="11" name="13 CuadroTexto"/>
          <p:cNvSpPr txBox="1"/>
          <p:nvPr/>
        </p:nvSpPr>
        <p:spPr>
          <a:xfrm>
            <a:off x="1517898" y="805380"/>
            <a:ext cx="7454729"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Cuarta generación (1967)</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2" name="14 CuadroTexto"/>
          <p:cNvSpPr txBox="1"/>
          <p:nvPr/>
        </p:nvSpPr>
        <p:spPr>
          <a:xfrm>
            <a:off x="1681818" y="1501912"/>
            <a:ext cx="7126890" cy="2616101"/>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La </a:t>
            </a:r>
            <a:r>
              <a:rPr lang="es-ES" sz="2400" b="1" u="sng" dirty="0" smtClean="0">
                <a:latin typeface="Times New Roman" panose="02020603050405020304" pitchFamily="18" charset="0"/>
                <a:cs typeface="Times New Roman" panose="02020603050405020304" pitchFamily="18" charset="0"/>
              </a:rPr>
              <a:t>P</a:t>
            </a:r>
            <a:r>
              <a:rPr lang="es-ES" sz="2400" dirty="0" smtClean="0">
                <a:latin typeface="Times New Roman" panose="02020603050405020304" pitchFamily="18" charset="0"/>
                <a:cs typeface="Times New Roman" panose="02020603050405020304" pitchFamily="18" charset="0"/>
              </a:rPr>
              <a:t>rogramación </a:t>
            </a:r>
            <a:r>
              <a:rPr lang="es-ES" sz="2400" b="1" u="sng" dirty="0" smtClean="0">
                <a:latin typeface="Times New Roman" panose="02020603050405020304" pitchFamily="18" charset="0"/>
                <a:cs typeface="Times New Roman" panose="02020603050405020304" pitchFamily="18" charset="0"/>
              </a:rPr>
              <a:t>O</a:t>
            </a:r>
            <a:r>
              <a:rPr lang="es-ES" sz="2400" dirty="0" smtClean="0">
                <a:latin typeface="Times New Roman" panose="02020603050405020304" pitchFamily="18" charset="0"/>
                <a:cs typeface="Times New Roman" panose="02020603050405020304" pitchFamily="18" charset="0"/>
              </a:rPr>
              <a:t>rientada a </a:t>
            </a:r>
            <a:r>
              <a:rPr lang="es-ES" sz="2400" b="1" u="sng" dirty="0" smtClean="0">
                <a:latin typeface="Times New Roman" panose="02020603050405020304" pitchFamily="18" charset="0"/>
                <a:cs typeface="Times New Roman" panose="02020603050405020304" pitchFamily="18" charset="0"/>
              </a:rPr>
              <a:t>O</a:t>
            </a:r>
            <a:r>
              <a:rPr lang="es-ES" sz="2400" dirty="0" smtClean="0">
                <a:latin typeface="Times New Roman" panose="02020603050405020304" pitchFamily="18" charset="0"/>
                <a:cs typeface="Times New Roman" panose="02020603050405020304" pitchFamily="18" charset="0"/>
              </a:rPr>
              <a:t>bjetos (POO)</a:t>
            </a:r>
          </a:p>
          <a:p>
            <a:pPr algn="ctr">
              <a:spcBef>
                <a:spcPts val="1200"/>
              </a:spcBef>
            </a:pPr>
            <a:r>
              <a:rPr lang="es-ES" sz="2400" dirty="0" smtClean="0">
                <a:latin typeface="Times New Roman" panose="02020603050405020304" pitchFamily="18" charset="0"/>
                <a:cs typeface="Times New Roman" panose="02020603050405020304" pitchFamily="18" charset="0"/>
              </a:rPr>
              <a:t>Surge en Noruega en 1967 con un lenguaje llamado Simula 67, desarrollado por </a:t>
            </a:r>
            <a:r>
              <a:rPr lang="es-ES" sz="2400" dirty="0" err="1" smtClean="0">
                <a:latin typeface="Times New Roman" panose="02020603050405020304" pitchFamily="18" charset="0"/>
                <a:cs typeface="Times New Roman" panose="02020603050405020304" pitchFamily="18" charset="0"/>
              </a:rPr>
              <a:t>Krinsten</a:t>
            </a:r>
            <a:r>
              <a:rPr lang="es-ES" sz="2400" dirty="0" smtClean="0">
                <a:latin typeface="Times New Roman" panose="02020603050405020304" pitchFamily="18" charset="0"/>
                <a:cs typeface="Times New Roman" panose="02020603050405020304" pitchFamily="18" charset="0"/>
              </a:rPr>
              <a:t> </a:t>
            </a:r>
            <a:r>
              <a:rPr lang="es-ES" sz="2400" dirty="0" err="1" smtClean="0">
                <a:latin typeface="Times New Roman" panose="02020603050405020304" pitchFamily="18" charset="0"/>
                <a:cs typeface="Times New Roman" panose="02020603050405020304" pitchFamily="18" charset="0"/>
              </a:rPr>
              <a:t>Nygaard</a:t>
            </a:r>
            <a:r>
              <a:rPr lang="es-ES" sz="2400" dirty="0" smtClean="0">
                <a:latin typeface="Times New Roman" panose="02020603050405020304" pitchFamily="18" charset="0"/>
                <a:cs typeface="Times New Roman" panose="02020603050405020304" pitchFamily="18" charset="0"/>
              </a:rPr>
              <a:t> y Ole-Johan </a:t>
            </a:r>
            <a:r>
              <a:rPr lang="es-ES" sz="2400" dirty="0" err="1" smtClean="0">
                <a:latin typeface="Times New Roman" panose="02020603050405020304" pitchFamily="18" charset="0"/>
                <a:cs typeface="Times New Roman" panose="02020603050405020304" pitchFamily="18" charset="0"/>
              </a:rPr>
              <a:t>Dhl</a:t>
            </a:r>
            <a:r>
              <a:rPr lang="es-ES" sz="2400" dirty="0" smtClean="0">
                <a:latin typeface="Times New Roman" panose="02020603050405020304" pitchFamily="18" charset="0"/>
                <a:cs typeface="Times New Roman" panose="02020603050405020304" pitchFamily="18" charset="0"/>
              </a:rPr>
              <a:t>, en el centro de cálculo noruego.</a:t>
            </a:r>
          </a:p>
          <a:p>
            <a:pPr algn="ctr">
              <a:spcBef>
                <a:spcPts val="1200"/>
              </a:spcBef>
            </a:pPr>
            <a:r>
              <a:rPr lang="es-ES" sz="2400" dirty="0" smtClean="0">
                <a:latin typeface="Times New Roman" panose="02020603050405020304" pitchFamily="18" charset="0"/>
                <a:cs typeface="Times New Roman" panose="02020603050405020304" pitchFamily="18" charset="0"/>
              </a:rPr>
              <a:t>Su característica es el énfasis en especificar que es lo que se debe hacer, en lugar de como ejecutar una tarea.</a:t>
            </a:r>
            <a:endParaRPr lang="es-ES" sz="2400" dirty="0">
              <a:latin typeface="Times New Roman" panose="02020603050405020304" pitchFamily="18" charset="0"/>
              <a:cs typeface="Times New Roman" panose="02020603050405020304" pitchFamily="18" charset="0"/>
            </a:endParaRPr>
          </a:p>
        </p:txBody>
      </p:sp>
      <p:sp>
        <p:nvSpPr>
          <p:cNvPr id="13"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9196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14</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7 CuadroTexto"/>
          <p:cNvSpPr txBox="1"/>
          <p:nvPr/>
        </p:nvSpPr>
        <p:spPr>
          <a:xfrm>
            <a:off x="1512436" y="224373"/>
            <a:ext cx="3862365"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Simula 67 (1967)</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8 CuadroTexto"/>
          <p:cNvSpPr txBox="1"/>
          <p:nvPr/>
        </p:nvSpPr>
        <p:spPr>
          <a:xfrm>
            <a:off x="2244348" y="3797053"/>
            <a:ext cx="6260905" cy="830997"/>
          </a:xfrm>
          <a:prstGeom prst="rect">
            <a:avLst/>
          </a:prstGeom>
          <a:noFill/>
        </p:spPr>
        <p:txBody>
          <a:bodyPr wrap="square" rtlCol="0">
            <a:spAutoFit/>
          </a:bodyPr>
          <a:lstStyle/>
          <a:p>
            <a:pPr algn="ctr">
              <a:spcBef>
                <a:spcPts val="1200"/>
              </a:spcBef>
            </a:pPr>
            <a:r>
              <a:rPr lang="es-ES" sz="2400" dirty="0" smtClean="0">
                <a:latin typeface="Times New Roman" panose="02020603050405020304" pitchFamily="18" charset="0"/>
                <a:cs typeface="Times New Roman" panose="02020603050405020304" pitchFamily="18" charset="0"/>
              </a:rPr>
              <a:t>Primer lenguaje de programación que incluyó el concepto de clase</a:t>
            </a:r>
            <a:endParaRPr lang="es-ES" sz="2400" dirty="0">
              <a:latin typeface="Times New Roman" panose="02020603050405020304" pitchFamily="18" charset="0"/>
              <a:cs typeface="Times New Roman" panose="02020603050405020304" pitchFamily="18" charset="0"/>
            </a:endParaRPr>
          </a:p>
        </p:txBody>
      </p:sp>
      <p:sp>
        <p:nvSpPr>
          <p:cNvPr id="15" name="16 CuadroTexto"/>
          <p:cNvSpPr txBox="1"/>
          <p:nvPr/>
        </p:nvSpPr>
        <p:spPr>
          <a:xfrm>
            <a:off x="3984102" y="831572"/>
            <a:ext cx="5040560" cy="2862322"/>
          </a:xfrm>
          <a:prstGeom prst="rect">
            <a:avLst/>
          </a:prstGeom>
          <a:noFill/>
        </p:spPr>
        <p:txBody>
          <a:bodyPr wrap="square" rtlCol="0">
            <a:spAutoFit/>
          </a:bodyPr>
          <a:lstStyle/>
          <a:p>
            <a:r>
              <a:rPr lang="es-ES" i="1" dirty="0">
                <a:latin typeface="Courier New" panose="02070309020205020404" pitchFamily="49" charset="0"/>
                <a:cs typeface="Courier New" panose="02070309020205020404" pitchFamily="49" charset="0"/>
              </a:rPr>
              <a:t>! todo programa empieza con un </a:t>
            </a:r>
            <a:r>
              <a:rPr lang="es-ES" i="1" dirty="0" err="1">
                <a:latin typeface="Courier New" panose="02070309020205020404" pitchFamily="49" charset="0"/>
                <a:cs typeface="Courier New" panose="02070309020205020404" pitchFamily="49" charset="0"/>
              </a:rPr>
              <a:t>begin</a:t>
            </a:r>
            <a:r>
              <a:rPr lang="es-ES" i="1" dirty="0">
                <a:latin typeface="Courier New" panose="02070309020205020404" pitchFamily="49" charset="0"/>
                <a:cs typeface="Courier New" panose="02070309020205020404" pitchFamily="49" charset="0"/>
              </a:rPr>
              <a:t> y termina con un </a:t>
            </a:r>
            <a:r>
              <a:rPr lang="es-ES" i="1" dirty="0" err="1">
                <a:latin typeface="Courier New" panose="02070309020205020404" pitchFamily="49" charset="0"/>
                <a:cs typeface="Courier New" panose="02070309020205020404" pitchFamily="49" charset="0"/>
              </a:rPr>
              <a:t>end</a:t>
            </a:r>
            <a:r>
              <a:rPr lang="es-ES" i="1" dirty="0">
                <a:latin typeface="Courier New" panose="02070309020205020404" pitchFamily="49" charset="0"/>
                <a:cs typeface="Courier New" panose="02070309020205020404" pitchFamily="49" charset="0"/>
              </a:rPr>
              <a:t> ;</a:t>
            </a:r>
            <a:r>
              <a:rPr lang="es-ES" dirty="0">
                <a:latin typeface="Courier New" panose="02070309020205020404" pitchFamily="49" charset="0"/>
                <a:cs typeface="Courier New" panose="02070309020205020404" pitchFamily="49" charset="0"/>
              </a:rPr>
              <a:t> </a:t>
            </a:r>
            <a:r>
              <a:rPr lang="es-ES" b="1" dirty="0">
                <a:latin typeface="Courier New" panose="02070309020205020404" pitchFamily="49" charset="0"/>
                <a:cs typeface="Courier New" panose="02070309020205020404" pitchFamily="49" charset="0"/>
              </a:rPr>
              <a:t>Begin</a:t>
            </a:r>
            <a:r>
              <a:rPr lang="es-ES" dirty="0">
                <a:latin typeface="Courier New" panose="02070309020205020404" pitchFamily="49" charset="0"/>
                <a:cs typeface="Courier New" panose="02070309020205020404" pitchFamily="49" charset="0"/>
              </a:rPr>
              <a:t> </a:t>
            </a:r>
            <a:endParaRPr lang="es-ES" dirty="0" smtClean="0">
              <a:latin typeface="Courier New" panose="02070309020205020404" pitchFamily="49" charset="0"/>
              <a:cs typeface="Courier New" panose="02070309020205020404" pitchFamily="49" charset="0"/>
            </a:endParaRP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Class</a:t>
            </a:r>
            <a:r>
              <a:rPr lang="es-ES" dirty="0" smtClean="0">
                <a:latin typeface="Courier New" panose="02070309020205020404" pitchFamily="49" charset="0"/>
                <a:cs typeface="Courier New" panose="02070309020205020404" pitchFamily="49" charset="0"/>
              </a:rPr>
              <a:t> </a:t>
            </a:r>
            <a:r>
              <a:rPr lang="es-ES" dirty="0">
                <a:latin typeface="Courier New" panose="02070309020205020404" pitchFamily="49" charset="0"/>
                <a:cs typeface="Courier New" panose="02070309020205020404" pitchFamily="49" charset="0"/>
              </a:rPr>
              <a:t>Saludos; </a:t>
            </a:r>
            <a:endParaRPr lang="es-ES" dirty="0" smtClean="0">
              <a:latin typeface="Courier New" panose="02070309020205020404" pitchFamily="49" charset="0"/>
              <a:cs typeface="Courier New" panose="02070309020205020404" pitchFamily="49" charset="0"/>
            </a:endParaRP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Begin</a:t>
            </a:r>
            <a:r>
              <a:rPr lang="es-ES" dirty="0" smtClean="0">
                <a:latin typeface="Courier New" panose="02070309020205020404" pitchFamily="49" charset="0"/>
                <a:cs typeface="Courier New" panose="02070309020205020404" pitchFamily="49" charset="0"/>
              </a:rPr>
              <a:t>  </a:t>
            </a: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OutText</a:t>
            </a:r>
            <a:r>
              <a:rPr lang="es-ES" dirty="0">
                <a:latin typeface="Courier New" panose="02070309020205020404" pitchFamily="49" charset="0"/>
                <a:cs typeface="Courier New" panose="02070309020205020404" pitchFamily="49" charset="0"/>
              </a:rPr>
              <a:t>("¡Hola Mundo!"); </a:t>
            </a:r>
            <a:endParaRPr lang="es-ES" dirty="0" smtClean="0">
              <a:latin typeface="Courier New" panose="02070309020205020404" pitchFamily="49" charset="0"/>
              <a:cs typeface="Courier New" panose="02070309020205020404" pitchFamily="49" charset="0"/>
            </a:endParaRP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OutImage</a:t>
            </a:r>
            <a:r>
              <a:rPr lang="es-ES" dirty="0">
                <a:latin typeface="Courier New" panose="02070309020205020404" pitchFamily="49" charset="0"/>
                <a:cs typeface="Courier New" panose="02070309020205020404" pitchFamily="49" charset="0"/>
              </a:rPr>
              <a:t>; </a:t>
            </a:r>
            <a:endParaRPr lang="es-ES" dirty="0" smtClean="0">
              <a:latin typeface="Courier New" panose="02070309020205020404" pitchFamily="49" charset="0"/>
              <a:cs typeface="Courier New" panose="02070309020205020404" pitchFamily="49" charset="0"/>
            </a:endParaRP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End</a:t>
            </a:r>
            <a:r>
              <a:rPr lang="es-ES" dirty="0" smtClean="0">
                <a:latin typeface="Courier New" panose="02070309020205020404" pitchFamily="49" charset="0"/>
                <a:cs typeface="Courier New" panose="02070309020205020404" pitchFamily="49" charset="0"/>
              </a:rPr>
              <a:t> </a:t>
            </a:r>
            <a:r>
              <a:rPr lang="es-ES" i="1" dirty="0">
                <a:latin typeface="Courier New" panose="02070309020205020404" pitchFamily="49" charset="0"/>
                <a:cs typeface="Courier New" panose="02070309020205020404" pitchFamily="49" charset="0"/>
              </a:rPr>
              <a:t>of </a:t>
            </a:r>
            <a:r>
              <a:rPr lang="es-ES" i="1" dirty="0" err="1">
                <a:latin typeface="Courier New" panose="02070309020205020404" pitchFamily="49" charset="0"/>
                <a:cs typeface="Courier New" panose="02070309020205020404" pitchFamily="49" charset="0"/>
              </a:rPr>
              <a:t>class</a:t>
            </a:r>
            <a:r>
              <a:rPr lang="es-ES" i="1" dirty="0">
                <a:latin typeface="Courier New" panose="02070309020205020404" pitchFamily="49" charset="0"/>
                <a:cs typeface="Courier New" panose="02070309020205020404" pitchFamily="49" charset="0"/>
              </a:rPr>
              <a:t> saludos</a:t>
            </a:r>
            <a:r>
              <a:rPr lang="es-ES" dirty="0">
                <a:latin typeface="Courier New" panose="02070309020205020404" pitchFamily="49" charset="0"/>
                <a:cs typeface="Courier New" panose="02070309020205020404" pitchFamily="49" charset="0"/>
              </a:rPr>
              <a:t>; </a:t>
            </a:r>
            <a:r>
              <a:rPr lang="es-ES" dirty="0" smtClean="0">
                <a:latin typeface="Courier New" panose="02070309020205020404" pitchFamily="49" charset="0"/>
                <a:cs typeface="Courier New" panose="02070309020205020404" pitchFamily="49" charset="0"/>
              </a:rPr>
              <a:t>  </a:t>
            </a: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REF</a:t>
            </a:r>
            <a:r>
              <a:rPr lang="es-ES" dirty="0" smtClean="0">
                <a:latin typeface="Courier New" panose="02070309020205020404" pitchFamily="49" charset="0"/>
                <a:cs typeface="Courier New" panose="02070309020205020404" pitchFamily="49" charset="0"/>
              </a:rPr>
              <a:t>(Saludos</a:t>
            </a:r>
            <a:r>
              <a:rPr lang="es-ES" dirty="0">
                <a:latin typeface="Courier New" panose="02070309020205020404" pitchFamily="49" charset="0"/>
                <a:cs typeface="Courier New" panose="02070309020205020404" pitchFamily="49" charset="0"/>
              </a:rPr>
              <a:t>) objeto</a:t>
            </a:r>
            <a:r>
              <a:rPr lang="es-ES" dirty="0" smtClean="0">
                <a:latin typeface="Courier New" panose="02070309020205020404" pitchFamily="49" charset="0"/>
                <a:cs typeface="Courier New" panose="02070309020205020404" pitchFamily="49" charset="0"/>
              </a:rPr>
              <a:t>;</a:t>
            </a:r>
          </a:p>
          <a:p>
            <a:r>
              <a:rPr lang="es-ES" dirty="0">
                <a:latin typeface="Courier New" panose="02070309020205020404" pitchFamily="49" charset="0"/>
                <a:cs typeface="Courier New" panose="02070309020205020404" pitchFamily="49" charset="0"/>
              </a:rPr>
              <a:t> </a:t>
            </a:r>
            <a:r>
              <a:rPr lang="es-ES" dirty="0" smtClean="0">
                <a:latin typeface="Courier New" panose="02070309020205020404" pitchFamily="49" charset="0"/>
                <a:cs typeface="Courier New" panose="02070309020205020404" pitchFamily="49" charset="0"/>
              </a:rPr>
              <a:t>  </a:t>
            </a:r>
            <a:r>
              <a:rPr lang="es-ES" dirty="0">
                <a:latin typeface="Courier New" panose="02070309020205020404" pitchFamily="49" charset="0"/>
                <a:cs typeface="Courier New" panose="02070309020205020404" pitchFamily="49" charset="0"/>
              </a:rPr>
              <a:t>objeto :- </a:t>
            </a:r>
            <a:r>
              <a:rPr lang="es-ES" b="1" dirty="0">
                <a:latin typeface="Courier New" panose="02070309020205020404" pitchFamily="49" charset="0"/>
                <a:cs typeface="Courier New" panose="02070309020205020404" pitchFamily="49" charset="0"/>
              </a:rPr>
              <a:t>New</a:t>
            </a:r>
            <a:r>
              <a:rPr lang="es-ES" dirty="0">
                <a:latin typeface="Courier New" panose="02070309020205020404" pitchFamily="49" charset="0"/>
                <a:cs typeface="Courier New" panose="02070309020205020404" pitchFamily="49" charset="0"/>
              </a:rPr>
              <a:t> Saludos; </a:t>
            </a:r>
            <a:endParaRPr lang="es-ES" dirty="0" smtClean="0">
              <a:latin typeface="Courier New" panose="02070309020205020404" pitchFamily="49" charset="0"/>
              <a:cs typeface="Courier New" panose="02070309020205020404" pitchFamily="49" charset="0"/>
            </a:endParaRPr>
          </a:p>
          <a:p>
            <a:r>
              <a:rPr lang="es-ES" b="1" dirty="0" err="1" smtClean="0">
                <a:latin typeface="Courier New" panose="02070309020205020404" pitchFamily="49" charset="0"/>
                <a:cs typeface="Courier New" panose="02070309020205020404" pitchFamily="49" charset="0"/>
              </a:rPr>
              <a:t>End</a:t>
            </a:r>
            <a:r>
              <a:rPr lang="es-ES" dirty="0" smtClean="0">
                <a:latin typeface="Courier New" panose="02070309020205020404" pitchFamily="49" charset="0"/>
                <a:cs typeface="Courier New" panose="02070309020205020404" pitchFamily="49" charset="0"/>
              </a:rPr>
              <a:t> </a:t>
            </a:r>
            <a:r>
              <a:rPr lang="es-ES" i="1" dirty="0">
                <a:latin typeface="Courier New" panose="02070309020205020404" pitchFamily="49" charset="0"/>
                <a:cs typeface="Courier New" panose="02070309020205020404" pitchFamily="49" charset="0"/>
              </a:rPr>
              <a:t>of module </a:t>
            </a:r>
            <a:r>
              <a:rPr lang="es-ES" i="1" dirty="0" err="1">
                <a:latin typeface="Courier New" panose="02070309020205020404" pitchFamily="49" charset="0"/>
                <a:cs typeface="Courier New" panose="02070309020205020404" pitchFamily="49" charset="0"/>
              </a:rPr>
              <a:t>program</a:t>
            </a:r>
            <a:r>
              <a:rPr lang="es-ES" dirty="0">
                <a:latin typeface="Courier New" panose="02070309020205020404" pitchFamily="49" charset="0"/>
                <a:cs typeface="Courier New" panose="02070309020205020404" pitchFamily="49" charset="0"/>
              </a:rPr>
              <a:t>;</a:t>
            </a:r>
          </a:p>
        </p:txBody>
      </p:sp>
      <p:grpSp>
        <p:nvGrpSpPr>
          <p:cNvPr id="16" name="Grupo 15"/>
          <p:cNvGrpSpPr/>
          <p:nvPr/>
        </p:nvGrpSpPr>
        <p:grpSpPr>
          <a:xfrm>
            <a:off x="296260" y="1320410"/>
            <a:ext cx="3244664" cy="2786093"/>
            <a:chOff x="117199" y="1355475"/>
            <a:chExt cx="3244664" cy="2786093"/>
          </a:xfrm>
        </p:grpSpPr>
        <p:pic>
          <p:nvPicPr>
            <p:cNvPr id="1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25" y="3347388"/>
              <a:ext cx="1618906" cy="79418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Programación Orientada a Objetos timeline | Timetoast time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9" y="1355475"/>
              <a:ext cx="3244664" cy="1967078"/>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33841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15</a:t>
              </a:fld>
              <a:endParaRPr lang="es-ES" b="1" dirty="0">
                <a:latin typeface="Times New Roman" panose="02020603050405020304" pitchFamily="18" charset="0"/>
                <a:cs typeface="Times New Roman" panose="02020603050405020304" pitchFamily="18" charset="0"/>
              </a:endParaRPr>
            </a:p>
          </p:txBody>
        </p:sp>
      </p:grpSp>
      <p:sp>
        <p:nvSpPr>
          <p:cNvPr id="11" name="17 CuadroTexto"/>
          <p:cNvSpPr txBox="1"/>
          <p:nvPr/>
        </p:nvSpPr>
        <p:spPr>
          <a:xfrm>
            <a:off x="2995271" y="841878"/>
            <a:ext cx="3592480"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Pascal (1970)</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2" name="18 CuadroTexto"/>
          <p:cNvSpPr txBox="1"/>
          <p:nvPr/>
        </p:nvSpPr>
        <p:spPr>
          <a:xfrm>
            <a:off x="3044950" y="1381897"/>
            <a:ext cx="5861152" cy="3200876"/>
          </a:xfrm>
          <a:prstGeom prst="rect">
            <a:avLst/>
          </a:prstGeom>
          <a:noFill/>
        </p:spPr>
        <p:txBody>
          <a:bodyPr wrap="square" rtlCol="0">
            <a:spAutoFit/>
          </a:bodyPr>
          <a:lstStyle/>
          <a:p>
            <a:pPr algn="ctr">
              <a:spcBef>
                <a:spcPts val="1200"/>
              </a:spcBef>
            </a:pPr>
            <a:r>
              <a:rPr lang="es-ES" sz="2400" dirty="0" smtClean="0">
                <a:latin typeface="Times New Roman" panose="02020603050405020304" pitchFamily="18" charset="0"/>
                <a:cs typeface="Times New Roman" panose="02020603050405020304" pitchFamily="18" charset="0"/>
              </a:rPr>
              <a:t>Lenguaje de programación desarrollado por el profesor suizo </a:t>
            </a:r>
            <a:r>
              <a:rPr lang="es-ES" sz="2400" dirty="0" err="1" smtClean="0">
                <a:latin typeface="Times New Roman" panose="02020603050405020304" pitchFamily="18" charset="0"/>
                <a:cs typeface="Times New Roman" panose="02020603050405020304" pitchFamily="18" charset="0"/>
              </a:rPr>
              <a:t>Neklaus</a:t>
            </a:r>
            <a:r>
              <a:rPr lang="es-ES" sz="2400" dirty="0" smtClean="0">
                <a:latin typeface="Times New Roman" panose="02020603050405020304" pitchFamily="18" charset="0"/>
                <a:cs typeface="Times New Roman" panose="02020603050405020304" pitchFamily="18" charset="0"/>
              </a:rPr>
              <a:t> </a:t>
            </a:r>
            <a:r>
              <a:rPr lang="es-ES" sz="2400" dirty="0" err="1" smtClean="0">
                <a:latin typeface="Times New Roman" panose="02020603050405020304" pitchFamily="18" charset="0"/>
                <a:cs typeface="Times New Roman" panose="02020603050405020304" pitchFamily="18" charset="0"/>
              </a:rPr>
              <a:t>Wirth</a:t>
            </a:r>
            <a:r>
              <a:rPr lang="es-ES" sz="2400" dirty="0" smtClean="0">
                <a:latin typeface="Times New Roman" panose="02020603050405020304" pitchFamily="18" charset="0"/>
                <a:cs typeface="Times New Roman" panose="02020603050405020304" pitchFamily="18" charset="0"/>
              </a:rPr>
              <a:t>.</a:t>
            </a:r>
          </a:p>
          <a:p>
            <a:pPr algn="ctr">
              <a:spcBef>
                <a:spcPts val="1200"/>
              </a:spcBef>
            </a:pPr>
            <a:r>
              <a:rPr lang="es-ES" sz="2400" dirty="0" smtClean="0">
                <a:latin typeface="Times New Roman" panose="02020603050405020304" pitchFamily="18" charset="0"/>
                <a:cs typeface="Times New Roman" panose="02020603050405020304" pitchFamily="18" charset="0"/>
              </a:rPr>
              <a:t>Su objetivo era crear un lenguaje que facilitara el aprendizaje de programación a sus alumnos, utilizando la programación estructurada y estructuración de datos. Sin embargo con el tiempo su utilización fue de gran uso para herramientas de todo tipo</a:t>
            </a:r>
            <a:endParaRPr lang="es-ES" sz="2400" dirty="0">
              <a:latin typeface="Times New Roman" panose="02020603050405020304" pitchFamily="18" charset="0"/>
              <a:cs typeface="Times New Roman" panose="02020603050405020304" pitchFamily="18" charset="0"/>
            </a:endParaRPr>
          </a:p>
        </p:txBody>
      </p:sp>
      <p:sp>
        <p:nvSpPr>
          <p:cNvPr id="13"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4" name="Picture 2" descr="Resultado de imagen de lenguaje de programacion pascal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45" y="99660"/>
            <a:ext cx="2461719" cy="820573"/>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p:cNvPicPr>
            <a:picLocks noChangeAspect="1"/>
          </p:cNvPicPr>
          <p:nvPr/>
        </p:nvPicPr>
        <p:blipFill>
          <a:blip r:embed="rId3"/>
          <a:stretch>
            <a:fillRect/>
          </a:stretch>
        </p:blipFill>
        <p:spPr>
          <a:xfrm>
            <a:off x="114206" y="1132929"/>
            <a:ext cx="2819400" cy="3505200"/>
          </a:xfrm>
          <a:prstGeom prst="rect">
            <a:avLst/>
          </a:prstGeom>
          <a:ln w="38100">
            <a:solidFill>
              <a:schemeClr val="tx1"/>
            </a:solidFill>
          </a:ln>
        </p:spPr>
      </p:pic>
    </p:spTree>
    <p:extLst>
      <p:ext uri="{BB962C8B-B14F-4D97-AF65-F5344CB8AC3E}">
        <p14:creationId xmlns:p14="http://schemas.microsoft.com/office/powerpoint/2010/main" val="3480621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16</a:t>
              </a:fld>
              <a:endParaRPr lang="es-ES" b="1" dirty="0">
                <a:latin typeface="Times New Roman" panose="02020603050405020304" pitchFamily="18" charset="0"/>
                <a:cs typeface="Times New Roman" panose="02020603050405020304" pitchFamily="18" charset="0"/>
              </a:endParaRPr>
            </a:p>
          </p:txBody>
        </p:sp>
      </p:grpSp>
      <p:sp>
        <p:nvSpPr>
          <p:cNvPr id="11" name="24 CuadroTexto"/>
          <p:cNvSpPr txBox="1"/>
          <p:nvPr/>
        </p:nvSpPr>
        <p:spPr>
          <a:xfrm>
            <a:off x="1469509" y="450160"/>
            <a:ext cx="7368372"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Quinta generación (1970)</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2" name="25 CuadroTexto"/>
          <p:cNvSpPr txBox="1"/>
          <p:nvPr/>
        </p:nvSpPr>
        <p:spPr>
          <a:xfrm>
            <a:off x="1328018" y="1047014"/>
            <a:ext cx="7651353" cy="3570208"/>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FGCS (de </a:t>
            </a:r>
            <a:r>
              <a:rPr lang="es-ES" sz="2400" b="1" u="sng" dirty="0" err="1" smtClean="0">
                <a:latin typeface="Times New Roman" panose="02020603050405020304" pitchFamily="18" charset="0"/>
                <a:cs typeface="Times New Roman" panose="02020603050405020304" pitchFamily="18" charset="0"/>
              </a:rPr>
              <a:t>F</a:t>
            </a:r>
            <a:r>
              <a:rPr lang="es-ES" sz="2400" dirty="0" err="1" smtClean="0">
                <a:latin typeface="Times New Roman" panose="02020603050405020304" pitchFamily="18" charset="0"/>
                <a:cs typeface="Times New Roman" panose="02020603050405020304" pitchFamily="18" charset="0"/>
              </a:rPr>
              <a:t>ith</a:t>
            </a:r>
            <a:r>
              <a:rPr lang="es-ES" sz="2400" dirty="0" smtClean="0">
                <a:latin typeface="Times New Roman" panose="02020603050405020304" pitchFamily="18" charset="0"/>
                <a:cs typeface="Times New Roman" panose="02020603050405020304" pitchFamily="18" charset="0"/>
              </a:rPr>
              <a:t> </a:t>
            </a:r>
            <a:r>
              <a:rPr lang="es-ES" sz="2400" b="1" u="sng" dirty="0" err="1" smtClean="0">
                <a:latin typeface="Times New Roman" panose="02020603050405020304" pitchFamily="18" charset="0"/>
                <a:cs typeface="Times New Roman" panose="02020603050405020304" pitchFamily="18" charset="0"/>
              </a:rPr>
              <a:t>G</a:t>
            </a:r>
            <a:r>
              <a:rPr lang="es-ES" sz="2400" dirty="0" err="1" smtClean="0">
                <a:latin typeface="Times New Roman" panose="02020603050405020304" pitchFamily="18" charset="0"/>
                <a:cs typeface="Times New Roman" panose="02020603050405020304" pitchFamily="18" charset="0"/>
              </a:rPr>
              <a:t>eneration</a:t>
            </a:r>
            <a:r>
              <a:rPr lang="es-ES" sz="2400" dirty="0" smtClean="0">
                <a:latin typeface="Times New Roman" panose="02020603050405020304" pitchFamily="18" charset="0"/>
                <a:cs typeface="Times New Roman" panose="02020603050405020304" pitchFamily="18" charset="0"/>
              </a:rPr>
              <a:t> </a:t>
            </a:r>
            <a:r>
              <a:rPr lang="es-ES" sz="2400" b="1" u="sng" dirty="0" err="1" smtClean="0">
                <a:latin typeface="Times New Roman" panose="02020603050405020304" pitchFamily="18" charset="0"/>
                <a:cs typeface="Times New Roman" panose="02020603050405020304" pitchFamily="18" charset="0"/>
              </a:rPr>
              <a:t>C</a:t>
            </a:r>
            <a:r>
              <a:rPr lang="es-ES" sz="2400" dirty="0" err="1" smtClean="0">
                <a:latin typeface="Times New Roman" panose="02020603050405020304" pitchFamily="18" charset="0"/>
                <a:cs typeface="Times New Roman" panose="02020603050405020304" pitchFamily="18" charset="0"/>
              </a:rPr>
              <a:t>ompuer</a:t>
            </a:r>
            <a:r>
              <a:rPr lang="es-ES" sz="2400" dirty="0" smtClean="0">
                <a:latin typeface="Times New Roman" panose="02020603050405020304" pitchFamily="18" charset="0"/>
                <a:cs typeface="Times New Roman" panose="02020603050405020304" pitchFamily="18" charset="0"/>
              </a:rPr>
              <a:t> </a:t>
            </a:r>
            <a:r>
              <a:rPr lang="es-ES" sz="2400" b="1" u="sng" dirty="0" err="1" smtClean="0">
                <a:latin typeface="Times New Roman" panose="02020603050405020304" pitchFamily="18" charset="0"/>
                <a:cs typeface="Times New Roman" panose="02020603050405020304" pitchFamily="18" charset="0"/>
              </a:rPr>
              <a:t>S</a:t>
            </a:r>
            <a:r>
              <a:rPr lang="es-ES" sz="2400" dirty="0" err="1" smtClean="0">
                <a:latin typeface="Times New Roman" panose="02020603050405020304" pitchFamily="18" charset="0"/>
                <a:cs typeface="Times New Roman" panose="02020603050405020304" pitchFamily="18" charset="0"/>
              </a:rPr>
              <a:t>ystems</a:t>
            </a:r>
            <a:r>
              <a:rPr lang="es-ES" sz="2400" dirty="0" smtClean="0">
                <a:latin typeface="Times New Roman" panose="02020603050405020304" pitchFamily="18" charset="0"/>
                <a:cs typeface="Times New Roman" panose="02020603050405020304" pitchFamily="18" charset="0"/>
              </a:rPr>
              <a:t>)</a:t>
            </a:r>
          </a:p>
          <a:p>
            <a:pPr algn="ctr">
              <a:spcBef>
                <a:spcPts val="1200"/>
              </a:spcBef>
            </a:pPr>
            <a:r>
              <a:rPr lang="es-ES" sz="2400" dirty="0" smtClean="0">
                <a:latin typeface="Times New Roman" panose="02020603050405020304" pitchFamily="18" charset="0"/>
                <a:cs typeface="Times New Roman" panose="02020603050405020304" pitchFamily="18" charset="0"/>
              </a:rPr>
              <a:t>Ambicioso proyecto realizado por Japón a finales de la década de 1970, su objetivo era el desarrollo de una nueva clase de ordenadores que utilizarán técnicas y tecnologías de inteligencia artificial tanto en el plano de </a:t>
            </a:r>
            <a:r>
              <a:rPr lang="es-ES" sz="2400" dirty="0" err="1" smtClean="0">
                <a:latin typeface="Times New Roman" panose="02020603050405020304" pitchFamily="18" charset="0"/>
                <a:cs typeface="Times New Roman" panose="02020603050405020304" pitchFamily="18" charset="0"/>
              </a:rPr>
              <a:t>Hw</a:t>
            </a:r>
            <a:r>
              <a:rPr lang="es-ES" sz="2400" dirty="0" smtClean="0">
                <a:latin typeface="Times New Roman" panose="02020603050405020304" pitchFamily="18" charset="0"/>
                <a:cs typeface="Times New Roman" panose="02020603050405020304" pitchFamily="18" charset="0"/>
              </a:rPr>
              <a:t> como del </a:t>
            </a:r>
            <a:r>
              <a:rPr lang="es-ES" sz="2400" dirty="0" err="1" smtClean="0">
                <a:latin typeface="Times New Roman" panose="02020603050405020304" pitchFamily="18" charset="0"/>
                <a:cs typeface="Times New Roman" panose="02020603050405020304" pitchFamily="18" charset="0"/>
              </a:rPr>
              <a:t>Sw</a:t>
            </a:r>
            <a:r>
              <a:rPr lang="es-ES" sz="2400" dirty="0" smtClean="0">
                <a:latin typeface="Times New Roman" panose="02020603050405020304" pitchFamily="18" charset="0"/>
                <a:cs typeface="Times New Roman" panose="02020603050405020304" pitchFamily="18" charset="0"/>
              </a:rPr>
              <a:t>, utilizando el lenguaje PROLOG2 al nivel del lenguaje de máquina y serán capaces de resolver problemas complejos, como la traducción automática de una lengua natural a otra. (del japonés al inglés, por ejemplo).</a:t>
            </a:r>
            <a:endParaRPr lang="es-ES" sz="2400" dirty="0">
              <a:latin typeface="Times New Roman" panose="02020603050405020304" pitchFamily="18" charset="0"/>
              <a:cs typeface="Times New Roman" panose="02020603050405020304" pitchFamily="18" charset="0"/>
            </a:endParaRPr>
          </a:p>
        </p:txBody>
      </p:sp>
      <p:sp>
        <p:nvSpPr>
          <p:cNvPr id="13"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519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17</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4" name="Picture 4" descr="https://ferestrepoca.github.io/paradigmas-de-programacion/proglogica/logica_teoria/imagenes/ej0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1" y="0"/>
            <a:ext cx="4801463" cy="5140841"/>
          </a:xfrm>
          <a:prstGeom prst="rect">
            <a:avLst/>
          </a:prstGeom>
          <a:noFill/>
          <a:extLst>
            <a:ext uri="{909E8E84-426E-40DD-AFC4-6F175D3DCCD1}">
              <a14:hiddenFill xmlns:a14="http://schemas.microsoft.com/office/drawing/2010/main">
                <a:solidFill>
                  <a:srgbClr val="FFFFFF"/>
                </a:solidFill>
              </a14:hiddenFill>
            </a:ext>
          </a:extLst>
        </p:spPr>
      </p:pic>
      <p:sp>
        <p:nvSpPr>
          <p:cNvPr id="12" name="13 CuadroTexto"/>
          <p:cNvSpPr txBox="1"/>
          <p:nvPr/>
        </p:nvSpPr>
        <p:spPr>
          <a:xfrm>
            <a:off x="3197655" y="746090"/>
            <a:ext cx="4985382"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err="1" smtClean="0">
                <a:solidFill>
                  <a:prstClr val="black"/>
                </a:solidFill>
                <a:latin typeface="Times New Roman" panose="02020603050405020304" pitchFamily="18" charset="0"/>
                <a:cs typeface="Times New Roman" panose="02020603050405020304" pitchFamily="18" charset="0"/>
              </a:rPr>
              <a:t>Prolog</a:t>
            </a:r>
            <a:r>
              <a:rPr lang="es-ES" sz="2400" b="1" dirty="0" smtClean="0">
                <a:solidFill>
                  <a:prstClr val="black"/>
                </a:solidFill>
                <a:latin typeface="Times New Roman" panose="02020603050405020304" pitchFamily="18" charset="0"/>
                <a:cs typeface="Times New Roman" panose="02020603050405020304" pitchFamily="18" charset="0"/>
              </a:rPr>
              <a:t> (1970)</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7" name="CuadroTexto 16"/>
          <p:cNvSpPr txBox="1"/>
          <p:nvPr/>
        </p:nvSpPr>
        <p:spPr>
          <a:xfrm>
            <a:off x="2841826" y="1269152"/>
            <a:ext cx="6054129" cy="1015663"/>
          </a:xfrm>
          <a:prstGeom prst="rect">
            <a:avLst/>
          </a:prstGeom>
          <a:noFill/>
        </p:spPr>
        <p:txBody>
          <a:bodyPr wrap="square" rtlCol="0">
            <a:spAutoFit/>
          </a:bodyPr>
          <a:lstStyle/>
          <a:p>
            <a:pPr algn="ctr"/>
            <a:r>
              <a:rPr lang="es-ES" sz="2000" dirty="0" smtClean="0">
                <a:latin typeface="Times New Roman" panose="02020603050405020304" pitchFamily="18" charset="0"/>
                <a:cs typeface="Times New Roman" panose="02020603050405020304" pitchFamily="18" charset="0"/>
              </a:rPr>
              <a:t>Lenguaje de programación lógico e interpretado, utilizado habitualmente en el campo de la Inteligencia Artificial (IA)</a:t>
            </a:r>
            <a:endParaRPr lang="eu-ES" sz="2000" dirty="0">
              <a:latin typeface="Times New Roman" panose="02020603050405020304" pitchFamily="18" charset="0"/>
              <a:cs typeface="Times New Roman" panose="02020603050405020304" pitchFamily="18" charset="0"/>
            </a:endParaRPr>
          </a:p>
        </p:txBody>
      </p:sp>
      <p:pic>
        <p:nvPicPr>
          <p:cNvPr id="13" name="Picture 2" descr="https://ferestrepoca.github.io/paradigmas-de-programacion/proglogica/logica_teoria/imagenes/ej0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820" y="2529291"/>
            <a:ext cx="3169860" cy="198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167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18</a:t>
              </a:fld>
              <a:endParaRPr lang="es-ES" b="1" dirty="0">
                <a:latin typeface="Times New Roman" panose="02020603050405020304" pitchFamily="18" charset="0"/>
                <a:cs typeface="Times New Roman" panose="02020603050405020304" pitchFamily="18" charset="0"/>
              </a:endParaRPr>
            </a:p>
          </p:txBody>
        </p:sp>
      </p:grpSp>
      <p:sp>
        <p:nvSpPr>
          <p:cNvPr id="11" name="13 CuadroTexto"/>
          <p:cNvSpPr txBox="1"/>
          <p:nvPr/>
        </p:nvSpPr>
        <p:spPr>
          <a:xfrm>
            <a:off x="2739539" y="613411"/>
            <a:ext cx="6233089"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C (1972)</a:t>
            </a:r>
            <a:endParaRPr lang="es-ES" sz="2400" b="1" dirty="0">
              <a:solidFill>
                <a:prstClr val="black"/>
              </a:solidFill>
              <a:latin typeface="Times New Roman" panose="02020603050405020304" pitchFamily="18" charset="0"/>
              <a:cs typeface="Times New Roman" panose="02020603050405020304" pitchFamily="18" charset="0"/>
            </a:endParaRPr>
          </a:p>
        </p:txBody>
      </p:sp>
      <p:pic>
        <p:nvPicPr>
          <p:cNvPr id="13"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3789" y="3727917"/>
            <a:ext cx="2308839" cy="86999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2050" name="Picture 2" descr="C (lenguaje de programación)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6" y="1684931"/>
            <a:ext cx="4096552" cy="3040411"/>
          </a:xfrm>
          <a:prstGeom prst="rect">
            <a:avLst/>
          </a:prstGeom>
          <a:noFill/>
          <a:extLst>
            <a:ext uri="{909E8E84-426E-40DD-AFC4-6F175D3DCCD1}">
              <a14:hiddenFill xmlns:a14="http://schemas.microsoft.com/office/drawing/2010/main">
                <a:solidFill>
                  <a:srgbClr val="FFFFFF"/>
                </a:solidFill>
              </a14:hiddenFill>
            </a:ext>
          </a:extLst>
        </p:spPr>
      </p:pic>
      <p:sp>
        <p:nvSpPr>
          <p:cNvPr id="12" name="14 CuadroTexto"/>
          <p:cNvSpPr txBox="1"/>
          <p:nvPr/>
        </p:nvSpPr>
        <p:spPr>
          <a:xfrm>
            <a:off x="2586835" y="1278112"/>
            <a:ext cx="6265489" cy="2246769"/>
          </a:xfrm>
          <a:prstGeom prst="rect">
            <a:avLst/>
          </a:prstGeom>
          <a:noFill/>
        </p:spPr>
        <p:txBody>
          <a:bodyPr wrap="square" rtlCol="0">
            <a:spAutoFit/>
          </a:bodyPr>
          <a:lstStyle/>
          <a:p>
            <a:pPr algn="ctr"/>
            <a:r>
              <a:rPr lang="es-ES" sz="2600" dirty="0" smtClean="0">
                <a:latin typeface="Times New Roman" panose="02020603050405020304" pitchFamily="18" charset="0"/>
                <a:cs typeface="Times New Roman" panose="02020603050405020304" pitchFamily="18" charset="0"/>
              </a:rPr>
              <a:t>(Basado en un lenguaje anterior llamado “B”)</a:t>
            </a:r>
          </a:p>
          <a:p>
            <a:pPr algn="ctr">
              <a:spcBef>
                <a:spcPts val="1200"/>
              </a:spcBef>
            </a:pPr>
            <a:r>
              <a:rPr lang="es-ES" sz="2600" dirty="0" smtClean="0">
                <a:latin typeface="Times New Roman" panose="02020603050405020304" pitchFamily="18" charset="0"/>
                <a:cs typeface="Times New Roman" panose="02020603050405020304" pitchFamily="18" charset="0"/>
              </a:rPr>
              <a:t>Muchos de los lenguajes de programación más populares del mundo son derivados de él, entre ellos tenemos: C#, Java, JavaScript , Perl, PHP y Python</a:t>
            </a:r>
            <a:endParaRPr lang="es-E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31485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19</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2 CuadroTexto"/>
          <p:cNvSpPr txBox="1"/>
          <p:nvPr/>
        </p:nvSpPr>
        <p:spPr>
          <a:xfrm>
            <a:off x="4586870" y="1056111"/>
            <a:ext cx="3512215"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Ada (1980)</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4 CuadroTexto"/>
          <p:cNvSpPr txBox="1"/>
          <p:nvPr/>
        </p:nvSpPr>
        <p:spPr>
          <a:xfrm>
            <a:off x="3808475" y="1764395"/>
            <a:ext cx="4968045" cy="2092881"/>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(En honor a Ada </a:t>
            </a:r>
            <a:r>
              <a:rPr lang="es-ES" sz="2400" dirty="0" err="1" smtClean="0">
                <a:latin typeface="Times New Roman" panose="02020603050405020304" pitchFamily="18" charset="0"/>
                <a:cs typeface="Times New Roman" panose="02020603050405020304" pitchFamily="18" charset="0"/>
              </a:rPr>
              <a:t>Lovelace</a:t>
            </a:r>
            <a:r>
              <a:rPr lang="es-ES" sz="2400" dirty="0" smtClean="0">
                <a:latin typeface="Times New Roman" panose="02020603050405020304" pitchFamily="18" charset="0"/>
                <a:cs typeface="Times New Roman" panose="02020603050405020304" pitchFamily="18" charset="0"/>
              </a:rPr>
              <a:t>)</a:t>
            </a:r>
          </a:p>
          <a:p>
            <a:pPr algn="ctr">
              <a:spcBef>
                <a:spcPts val="1200"/>
              </a:spcBef>
            </a:pPr>
            <a:r>
              <a:rPr lang="es-ES" sz="2400" dirty="0" smtClean="0">
                <a:latin typeface="Times New Roman" panose="02020603050405020304" pitchFamily="18" charset="0"/>
                <a:cs typeface="Times New Roman" panose="02020603050405020304" pitchFamily="18" charset="0"/>
              </a:rPr>
              <a:t>Es derivado del Pascal. Contratado por el Departamento de Defensa de los EEUU en 1977 para el desarrollo de sistemas de software grandes.</a:t>
            </a:r>
            <a:endParaRPr lang="es-ES" sz="2400" dirty="0">
              <a:latin typeface="Times New Roman" panose="02020603050405020304" pitchFamily="18" charset="0"/>
              <a:cs typeface="Times New Roman" panose="02020603050405020304" pitchFamily="18" charset="0"/>
            </a:endParaRPr>
          </a:p>
        </p:txBody>
      </p:sp>
      <p:pic>
        <p:nvPicPr>
          <p:cNvPr id="15"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60" y="586585"/>
            <a:ext cx="3328662" cy="382796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Resultado de imagen de lenguaje de programacion 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4316" y="290228"/>
            <a:ext cx="1412215" cy="1412215"/>
          </a:xfrm>
          <a:prstGeom prst="rect">
            <a:avLst/>
          </a:prstGeom>
          <a:solidFill>
            <a:schemeClr val="bg1"/>
          </a:solidFill>
          <a:ln w="38100">
            <a:solidFill>
              <a:schemeClr val="tx1"/>
            </a:solidFill>
          </a:ln>
          <a:extLst/>
        </p:spPr>
      </p:pic>
    </p:spTree>
    <p:extLst>
      <p:ext uri="{BB962C8B-B14F-4D97-AF65-F5344CB8AC3E}">
        <p14:creationId xmlns:p14="http://schemas.microsoft.com/office/powerpoint/2010/main" val="3006663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9488" y="27746"/>
            <a:ext cx="7940660"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grpSp>
        <p:nvGrpSpPr>
          <p:cNvPr id="6" name="5 Grupo"/>
          <p:cNvGrpSpPr/>
          <p:nvPr/>
        </p:nvGrpSpPr>
        <p:grpSpPr>
          <a:xfrm>
            <a:off x="8141" y="4663389"/>
            <a:ext cx="9144000" cy="477452"/>
            <a:chOff x="8141" y="4663389"/>
            <a:chExt cx="9144000" cy="477452"/>
          </a:xfrm>
        </p:grpSpPr>
        <p:grpSp>
          <p:nvGrpSpPr>
            <p:cNvPr id="7" name="6 Grupo"/>
            <p:cNvGrpSpPr/>
            <p:nvPr/>
          </p:nvGrpSpPr>
          <p:grpSpPr>
            <a:xfrm>
              <a:off x="8141" y="4663389"/>
              <a:ext cx="9144000" cy="477452"/>
              <a:chOff x="0" y="6309320"/>
              <a:chExt cx="9144000" cy="548680"/>
            </a:xfrm>
          </p:grpSpPr>
          <p:sp>
            <p:nvSpPr>
              <p:cNvPr id="11"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8"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9"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10"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a:t>
              </a:fld>
              <a:endParaRPr lang="es-ES" b="1" dirty="0">
                <a:latin typeface="Times New Roman" panose="02020603050405020304" pitchFamily="18" charset="0"/>
                <a:cs typeface="Times New Roman" panose="02020603050405020304" pitchFamily="18" charset="0"/>
              </a:endParaRPr>
            </a:p>
          </p:txBody>
        </p:sp>
      </p:grpSp>
      <p:pic>
        <p:nvPicPr>
          <p:cNvPr id="14"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724" y="1231914"/>
            <a:ext cx="7354057" cy="3431098"/>
          </a:xfrm>
          <a:prstGeom prst="rect">
            <a:avLst/>
          </a:prstGeom>
          <a:noFill/>
          <a:extLst>
            <a:ext uri="{909E8E84-426E-40DD-AFC4-6F175D3DCCD1}">
              <a14:hiddenFill xmlns:a14="http://schemas.microsoft.com/office/drawing/2010/main">
                <a:solidFill>
                  <a:srgbClr val="FFFFFF"/>
                </a:solidFill>
              </a14:hiddenFill>
            </a:ext>
          </a:extLst>
        </p:spPr>
      </p:pic>
      <p:sp>
        <p:nvSpPr>
          <p:cNvPr id="16" name="14 CuadroTexto"/>
          <p:cNvSpPr txBox="1"/>
          <p:nvPr/>
        </p:nvSpPr>
        <p:spPr>
          <a:xfrm>
            <a:off x="2111894" y="807057"/>
            <a:ext cx="6912768"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Evolución de los Lenguajes de Programación</a:t>
            </a:r>
            <a:endParaRPr lang="es-ES" sz="24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20</a:t>
              </a:fld>
              <a:endParaRPr lang="es-ES" b="1" dirty="0">
                <a:latin typeface="Times New Roman" panose="02020603050405020304" pitchFamily="18" charset="0"/>
                <a:cs typeface="Times New Roman" panose="02020603050405020304" pitchFamily="18" charset="0"/>
              </a:endParaRPr>
            </a:p>
          </p:txBody>
        </p:sp>
      </p:grpSp>
      <p:sp>
        <p:nvSpPr>
          <p:cNvPr id="11" name="13 CuadroTexto"/>
          <p:cNvSpPr txBox="1"/>
          <p:nvPr/>
        </p:nvSpPr>
        <p:spPr>
          <a:xfrm>
            <a:off x="2434129" y="433880"/>
            <a:ext cx="6538499"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C++ (1983)</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2" name="14 CuadroTexto"/>
          <p:cNvSpPr txBox="1"/>
          <p:nvPr/>
        </p:nvSpPr>
        <p:spPr>
          <a:xfrm>
            <a:off x="3197654" y="1065154"/>
            <a:ext cx="5608485" cy="2462213"/>
          </a:xfrm>
          <a:prstGeom prst="rect">
            <a:avLst/>
          </a:prstGeom>
          <a:noFill/>
        </p:spPr>
        <p:txBody>
          <a:bodyPr wrap="square" rtlCol="0">
            <a:spAutoFit/>
          </a:bodyPr>
          <a:lstStyle/>
          <a:p>
            <a:pPr algn="ctr">
              <a:spcBef>
                <a:spcPts val="1200"/>
              </a:spcBef>
            </a:pPr>
            <a:r>
              <a:rPr lang="es-ES" sz="2400" dirty="0" smtClean="0">
                <a:latin typeface="Times New Roman" panose="02020603050405020304" pitchFamily="18" charset="0"/>
                <a:cs typeface="Times New Roman" panose="02020603050405020304" pitchFamily="18" charset="0"/>
              </a:rPr>
              <a:t>Es un lenguaje de programación diseñado por </a:t>
            </a:r>
            <a:r>
              <a:rPr lang="es-ES" sz="2400" dirty="0" err="1" smtClean="0">
                <a:latin typeface="Times New Roman" panose="02020603050405020304" pitchFamily="18" charset="0"/>
                <a:cs typeface="Times New Roman" panose="02020603050405020304" pitchFamily="18" charset="0"/>
              </a:rPr>
              <a:t>Bjarne</a:t>
            </a:r>
            <a:r>
              <a:rPr lang="es-ES" sz="2400" dirty="0" smtClean="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S</a:t>
            </a:r>
            <a:r>
              <a:rPr lang="es-ES" sz="2400" dirty="0" err="1" smtClean="0">
                <a:latin typeface="Times New Roman" panose="02020603050405020304" pitchFamily="18" charset="0"/>
                <a:cs typeface="Times New Roman" panose="02020603050405020304" pitchFamily="18" charset="0"/>
              </a:rPr>
              <a:t>troustrup</a:t>
            </a:r>
            <a:r>
              <a:rPr lang="es-ES" sz="2400" dirty="0" smtClean="0">
                <a:latin typeface="Times New Roman" panose="02020603050405020304" pitchFamily="18" charset="0"/>
                <a:cs typeface="Times New Roman" panose="02020603050405020304" pitchFamily="18" charset="0"/>
              </a:rPr>
              <a:t>. </a:t>
            </a:r>
          </a:p>
          <a:p>
            <a:pPr algn="ctr">
              <a:spcBef>
                <a:spcPts val="1200"/>
              </a:spcBef>
            </a:pPr>
            <a:r>
              <a:rPr lang="es-ES" sz="2400" dirty="0" smtClean="0">
                <a:latin typeface="Times New Roman" panose="02020603050405020304" pitchFamily="18" charset="0"/>
                <a:cs typeface="Times New Roman" panose="02020603050405020304" pitchFamily="18" charset="0"/>
              </a:rPr>
              <a:t>La intención de su creador fue la de extender al exitoso lenguaje de programación C con mecanismos que permitan la manipulación de objetos</a:t>
            </a:r>
            <a:endParaRPr lang="es-ES" sz="2400" dirty="0">
              <a:latin typeface="Times New Roman" panose="02020603050405020304" pitchFamily="18" charset="0"/>
              <a:cs typeface="Times New Roman" panose="02020603050405020304" pitchFamily="18" charset="0"/>
            </a:endParaRPr>
          </a:p>
        </p:txBody>
      </p:sp>
      <p:pic>
        <p:nvPicPr>
          <p:cNvPr id="13"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926" y="3763597"/>
            <a:ext cx="1602452" cy="74353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3"/>
          <p:cNvSpPr>
            <a:spLocks noGrp="1"/>
          </p:cNvSpPr>
          <p:nvPr>
            <p:ph type="title"/>
          </p:nvPr>
        </p:nvSpPr>
        <p:spPr>
          <a:xfrm>
            <a:off x="143555" y="1"/>
            <a:ext cx="8940237"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6146" name="Picture 2" descr="Efemerides de Tecnologia: 30 de diciembre (1950) nace Bjame Stroustrup. El  padre del lenguaje 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81" y="1875313"/>
            <a:ext cx="2716685" cy="2716685"/>
          </a:xfrm>
          <a:prstGeom prst="rect">
            <a:avLst/>
          </a:prstGeom>
          <a:noFill/>
          <a:ln w="38100" cmpd="thickThi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098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5 Grupo"/>
          <p:cNvGrpSpPr/>
          <p:nvPr/>
        </p:nvGrpSpPr>
        <p:grpSpPr>
          <a:xfrm>
            <a:off x="8141" y="4663389"/>
            <a:ext cx="9144000" cy="477452"/>
            <a:chOff x="8141" y="4663389"/>
            <a:chExt cx="9144000" cy="477452"/>
          </a:xfrm>
        </p:grpSpPr>
        <p:grpSp>
          <p:nvGrpSpPr>
            <p:cNvPr id="6" name="6 Grupo"/>
            <p:cNvGrpSpPr/>
            <p:nvPr/>
          </p:nvGrpSpPr>
          <p:grpSpPr>
            <a:xfrm>
              <a:off x="8141" y="4663389"/>
              <a:ext cx="9144000" cy="477452"/>
              <a:chOff x="0" y="6309320"/>
              <a:chExt cx="9144000" cy="548680"/>
            </a:xfrm>
          </p:grpSpPr>
          <p:sp>
            <p:nvSpPr>
              <p:cNvPr id="10"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7"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8"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9"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21</a:t>
              </a:fld>
              <a:endParaRPr lang="es-ES" b="1" dirty="0">
                <a:latin typeface="Times New Roman" panose="02020603050405020304" pitchFamily="18" charset="0"/>
                <a:cs typeface="Times New Roman" panose="02020603050405020304" pitchFamily="18" charset="0"/>
              </a:endParaRPr>
            </a:p>
          </p:txBody>
        </p:sp>
      </p:grpSp>
      <p:sp>
        <p:nvSpPr>
          <p:cNvPr id="12" name="Title 3"/>
          <p:cNvSpPr>
            <a:spLocks noGrp="1"/>
          </p:cNvSpPr>
          <p:nvPr>
            <p:ph type="title"/>
          </p:nvPr>
        </p:nvSpPr>
        <p:spPr>
          <a:xfrm>
            <a:off x="143555" y="1"/>
            <a:ext cx="8940237"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3" name="13 CuadroTexto"/>
          <p:cNvSpPr txBox="1"/>
          <p:nvPr/>
        </p:nvSpPr>
        <p:spPr>
          <a:xfrm>
            <a:off x="4894971" y="1161799"/>
            <a:ext cx="4006929" cy="461665"/>
          </a:xfrm>
          <a:prstGeom prst="rect">
            <a:avLst/>
          </a:prstGeom>
          <a:noFill/>
        </p:spPr>
        <p:txBody>
          <a:bodyPr wrap="square" rtlCol="0">
            <a:spAutoFit/>
          </a:bodyPr>
          <a:lstStyle/>
          <a:p>
            <a:pPr marL="342900" indent="-342900" algn="r">
              <a:buFont typeface="Wingdings" panose="05000000000000000000" pitchFamily="2" charset="2"/>
              <a:buChar char="Ø"/>
            </a:pPr>
            <a:r>
              <a:rPr lang="es-ES" sz="2400" b="1" dirty="0" err="1" smtClean="0">
                <a:solidFill>
                  <a:prstClr val="black"/>
                </a:solidFill>
                <a:latin typeface="Times New Roman" panose="02020603050405020304" pitchFamily="18" charset="0"/>
                <a:cs typeface="Times New Roman" panose="02020603050405020304" pitchFamily="18" charset="0"/>
              </a:rPr>
              <a:t>Objective</a:t>
            </a:r>
            <a:r>
              <a:rPr lang="es-ES" sz="2400" b="1" dirty="0" smtClean="0">
                <a:solidFill>
                  <a:prstClr val="black"/>
                </a:solidFill>
                <a:latin typeface="Times New Roman" panose="02020603050405020304" pitchFamily="18" charset="0"/>
                <a:cs typeface="Times New Roman" panose="02020603050405020304" pitchFamily="18" charset="0"/>
              </a:rPr>
              <a:t>-C  (1983)</a:t>
            </a:r>
            <a:endParaRPr lang="es-ES" sz="2400" b="1" dirty="0">
              <a:solidFill>
                <a:prstClr val="black"/>
              </a:solidFill>
              <a:latin typeface="Times New Roman" panose="02020603050405020304" pitchFamily="18" charset="0"/>
              <a:cs typeface="Times New Roman" panose="02020603050405020304" pitchFamily="18" charset="0"/>
            </a:endParaRPr>
          </a:p>
        </p:txBody>
      </p:sp>
      <p:pic>
        <p:nvPicPr>
          <p:cNvPr id="15"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075" y="3086883"/>
            <a:ext cx="1568357" cy="1568357"/>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37" y="350716"/>
            <a:ext cx="3841853" cy="1803797"/>
          </a:xfrm>
          <a:prstGeom prst="rect">
            <a:avLst/>
          </a:prstGeom>
          <a:ln>
            <a:noFill/>
          </a:ln>
        </p:spPr>
      </p:pic>
      <p:sp>
        <p:nvSpPr>
          <p:cNvPr id="14" name="14 CuadroTexto"/>
          <p:cNvSpPr txBox="1"/>
          <p:nvPr/>
        </p:nvSpPr>
        <p:spPr>
          <a:xfrm>
            <a:off x="1727432" y="1808225"/>
            <a:ext cx="7190613" cy="2646878"/>
          </a:xfrm>
          <a:prstGeom prst="rect">
            <a:avLst/>
          </a:prstGeom>
          <a:solidFill>
            <a:schemeClr val="bg1"/>
          </a:solidFill>
        </p:spPr>
        <p:txBody>
          <a:bodyPr wrap="square" rtlCol="0">
            <a:spAutoFit/>
          </a:bodyPr>
          <a:lstStyle/>
          <a:p>
            <a:pPr algn="ctr">
              <a:spcBef>
                <a:spcPts val="1200"/>
              </a:spcBef>
            </a:pPr>
            <a:r>
              <a:rPr lang="es-ES" sz="2600" dirty="0" smtClean="0">
                <a:latin typeface="Times New Roman" panose="02020603050405020304" pitchFamily="18" charset="0"/>
                <a:cs typeface="Times New Roman" panose="02020603050405020304" pitchFamily="18" charset="0"/>
              </a:rPr>
              <a:t>Es un lenguaje de programación orientado a objetos creado como un </a:t>
            </a:r>
            <a:r>
              <a:rPr lang="es-ES" sz="2600" dirty="0" err="1" smtClean="0">
                <a:latin typeface="Times New Roman" panose="02020603050405020304" pitchFamily="18" charset="0"/>
                <a:cs typeface="Times New Roman" panose="02020603050405020304" pitchFamily="18" charset="0"/>
              </a:rPr>
              <a:t>superconjunto</a:t>
            </a:r>
            <a:r>
              <a:rPr lang="es-ES" sz="2600" dirty="0" smtClean="0">
                <a:latin typeface="Times New Roman" panose="02020603050405020304" pitchFamily="18" charset="0"/>
                <a:cs typeface="Times New Roman" panose="02020603050405020304" pitchFamily="18" charset="0"/>
              </a:rPr>
              <a:t> de C para que implementase un modelo de objetos parecido al de </a:t>
            </a:r>
            <a:r>
              <a:rPr lang="es-ES" sz="2600" dirty="0" err="1" smtClean="0">
                <a:latin typeface="Times New Roman" panose="02020603050405020304" pitchFamily="18" charset="0"/>
                <a:cs typeface="Times New Roman" panose="02020603050405020304" pitchFamily="18" charset="0"/>
              </a:rPr>
              <a:t>Smaltalk</a:t>
            </a:r>
            <a:r>
              <a:rPr lang="es-ES" sz="2600" dirty="0" smtClean="0">
                <a:latin typeface="Times New Roman" panose="02020603050405020304" pitchFamily="18" charset="0"/>
                <a:cs typeface="Times New Roman" panose="02020603050405020304" pitchFamily="18" charset="0"/>
              </a:rPr>
              <a:t>.</a:t>
            </a:r>
          </a:p>
          <a:p>
            <a:pPr algn="ctr">
              <a:spcBef>
                <a:spcPts val="1200"/>
              </a:spcBef>
            </a:pPr>
            <a:r>
              <a:rPr lang="es-ES" sz="2600" dirty="0" smtClean="0">
                <a:latin typeface="Times New Roman" panose="02020603050405020304" pitchFamily="18" charset="0"/>
                <a:cs typeface="Times New Roman" panose="02020603050405020304" pitchFamily="18" charset="0"/>
              </a:rPr>
              <a:t>Originalmente fue creado por Brad Cox y la corporación </a:t>
            </a:r>
            <a:r>
              <a:rPr lang="es-ES" sz="2600" dirty="0" err="1" smtClean="0">
                <a:latin typeface="Times New Roman" panose="02020603050405020304" pitchFamily="18" charset="0"/>
                <a:cs typeface="Times New Roman" panose="02020603050405020304" pitchFamily="18" charset="0"/>
              </a:rPr>
              <a:t>StepStone</a:t>
            </a:r>
            <a:r>
              <a:rPr lang="es-ES" sz="2600" dirty="0" smtClean="0">
                <a:latin typeface="Times New Roman" panose="02020603050405020304" pitchFamily="18" charset="0"/>
                <a:cs typeface="Times New Roman" panose="02020603050405020304" pitchFamily="18" charset="0"/>
              </a:rPr>
              <a:t> en 1980.</a:t>
            </a:r>
            <a:endParaRPr lang="es-E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1096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22</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43555" y="1"/>
            <a:ext cx="8940237"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2281425" y="462085"/>
            <a:ext cx="5493415"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Perl (1987)</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4 CuadroTexto"/>
          <p:cNvSpPr txBox="1"/>
          <p:nvPr/>
        </p:nvSpPr>
        <p:spPr>
          <a:xfrm>
            <a:off x="3503065" y="1025271"/>
            <a:ext cx="5318282" cy="3631763"/>
          </a:xfrm>
          <a:prstGeom prst="rect">
            <a:avLst/>
          </a:prstGeom>
          <a:noFill/>
        </p:spPr>
        <p:txBody>
          <a:bodyPr wrap="square" rtlCol="0">
            <a:spAutoFit/>
          </a:bodyPr>
          <a:lstStyle/>
          <a:p>
            <a:pPr algn="ctr">
              <a:spcBef>
                <a:spcPts val="1200"/>
              </a:spcBef>
            </a:pPr>
            <a:r>
              <a:rPr lang="es-ES" sz="2200" dirty="0" smtClean="0">
                <a:latin typeface="Times New Roman" panose="02020603050405020304" pitchFamily="18" charset="0"/>
                <a:cs typeface="Times New Roman" panose="02020603050405020304" pitchFamily="18" charset="0"/>
              </a:rPr>
              <a:t>Larry Wall comenzó a trabajar con Perl en 1987 mientras trabajaba como programador en </a:t>
            </a:r>
            <a:r>
              <a:rPr lang="es-ES" sz="2200" dirty="0" err="1" smtClean="0">
                <a:latin typeface="Times New Roman" panose="02020603050405020304" pitchFamily="18" charset="0"/>
                <a:cs typeface="Times New Roman" panose="02020603050405020304" pitchFamily="18" charset="0"/>
              </a:rPr>
              <a:t>Unisys</a:t>
            </a:r>
            <a:r>
              <a:rPr lang="es-ES" sz="2200" dirty="0" smtClean="0">
                <a:latin typeface="Times New Roman" panose="02020603050405020304" pitchFamily="18" charset="0"/>
                <a:cs typeface="Times New Roman" panose="02020603050405020304" pitchFamily="18" charset="0"/>
              </a:rPr>
              <a:t> y anunció la versión 1.0 en el grupo de noticias </a:t>
            </a:r>
            <a:r>
              <a:rPr lang="es-ES" sz="2200" dirty="0" err="1" smtClean="0">
                <a:latin typeface="Times New Roman" panose="02020603050405020304" pitchFamily="18" charset="0"/>
                <a:cs typeface="Times New Roman" panose="02020603050405020304" pitchFamily="18" charset="0"/>
              </a:rPr>
              <a:t>comp.sources.misc</a:t>
            </a:r>
            <a:r>
              <a:rPr lang="es-ES" sz="2200" dirty="0" smtClean="0">
                <a:latin typeface="Times New Roman" panose="02020603050405020304" pitchFamily="18" charset="0"/>
                <a:cs typeface="Times New Roman" panose="02020603050405020304" pitchFamily="18" charset="0"/>
              </a:rPr>
              <a:t> el 18 de diciembre de 1987.</a:t>
            </a:r>
          </a:p>
          <a:p>
            <a:pPr algn="ctr">
              <a:spcBef>
                <a:spcPts val="1200"/>
              </a:spcBef>
            </a:pPr>
            <a:r>
              <a:rPr lang="es-ES" sz="2200" dirty="0" smtClean="0">
                <a:latin typeface="Times New Roman" panose="02020603050405020304" pitchFamily="18" charset="0"/>
                <a:cs typeface="Times New Roman" panose="02020603050405020304" pitchFamily="18" charset="0"/>
              </a:rPr>
              <a:t>El lenguaje se expandió rápidamente en los siguientes años. Perl 2.0, publicado en 1988, aportó un mejor motor de expresiones regulares. Perl 3.0, publicado en 1989, añadió soporte para datos binarios</a:t>
            </a:r>
            <a:endParaRPr lang="es-ES" sz="2200" dirty="0">
              <a:latin typeface="Times New Roman" panose="02020603050405020304" pitchFamily="18" charset="0"/>
              <a:cs typeface="Times New Roman" panose="02020603050405020304" pitchFamily="18" charset="0"/>
            </a:endParaRPr>
          </a:p>
        </p:txBody>
      </p:sp>
      <p:pic>
        <p:nvPicPr>
          <p:cNvPr id="14" name="Picture 4"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222" y="3536765"/>
            <a:ext cx="2595318" cy="103812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ntroducción al Lenguaje de Programación Perl - Parte 1 | Desde Lin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5" y="1460182"/>
            <a:ext cx="3206805" cy="187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2597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23</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43555" y="1"/>
            <a:ext cx="8940237"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1517900" y="508459"/>
            <a:ext cx="7069170"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Python (1991)</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4 CuadroTexto"/>
          <p:cNvSpPr txBox="1"/>
          <p:nvPr/>
        </p:nvSpPr>
        <p:spPr>
          <a:xfrm>
            <a:off x="1517900" y="1139347"/>
            <a:ext cx="7482545" cy="3477875"/>
          </a:xfrm>
          <a:prstGeom prst="rect">
            <a:avLst/>
          </a:prstGeom>
          <a:noFill/>
        </p:spPr>
        <p:txBody>
          <a:bodyPr wrap="square" rtlCol="0">
            <a:spAutoFit/>
          </a:bodyPr>
          <a:lstStyle/>
          <a:p>
            <a:pPr algn="ctr">
              <a:spcBef>
                <a:spcPts val="1200"/>
              </a:spcBef>
            </a:pPr>
            <a:r>
              <a:rPr lang="es-ES" sz="2200" dirty="0" smtClean="0">
                <a:latin typeface="Times New Roman" panose="02020603050405020304" pitchFamily="18" charset="0"/>
                <a:cs typeface="Times New Roman" panose="02020603050405020304" pitchFamily="18" charset="0"/>
              </a:rPr>
              <a:t>Se remonta hacia finales de los 80’s principios de los 90’s y su implementación comenzó en diciembre de 1992 cuando en Navidad </a:t>
            </a:r>
            <a:r>
              <a:rPr lang="es-ES" sz="2200" b="1" dirty="0" smtClean="0">
                <a:latin typeface="Times New Roman" panose="02020603050405020304" pitchFamily="18" charset="0"/>
                <a:cs typeface="Times New Roman" panose="02020603050405020304" pitchFamily="18" charset="0"/>
              </a:rPr>
              <a:t>Guido Van </a:t>
            </a:r>
            <a:r>
              <a:rPr lang="es-ES" sz="2200" b="1" dirty="0" err="1" smtClean="0">
                <a:latin typeface="Times New Roman" panose="02020603050405020304" pitchFamily="18" charset="0"/>
                <a:cs typeface="Times New Roman" panose="02020603050405020304" pitchFamily="18" charset="0"/>
              </a:rPr>
              <a:t>Rossum</a:t>
            </a:r>
            <a:r>
              <a:rPr lang="es-ES" sz="2200" b="1" dirty="0" smtClean="0">
                <a:latin typeface="Times New Roman" panose="02020603050405020304" pitchFamily="18" charset="0"/>
                <a:cs typeface="Times New Roman" panose="02020603050405020304" pitchFamily="18" charset="0"/>
              </a:rPr>
              <a:t> </a:t>
            </a:r>
            <a:r>
              <a:rPr lang="es-ES" sz="2200" dirty="0" smtClean="0">
                <a:latin typeface="Times New Roman" panose="02020603050405020304" pitchFamily="18" charset="0"/>
                <a:cs typeface="Times New Roman" panose="02020603050405020304" pitchFamily="18" charset="0"/>
              </a:rPr>
              <a:t>que trabajaba en el (CWI) (un centro de investigación holandés de carácter oficial) decidió empezar el proyecto como un pasatiempo dándole continuidad al lenguaje de programación ABC del que había formado parte del equipo de desarrollo en el CWI.3, este lenguaje se enfocaba en ser fácil de utilizar y de aprender, pero el </a:t>
            </a:r>
            <a:r>
              <a:rPr lang="es-ES" sz="2200" dirty="0" err="1" smtClean="0">
                <a:latin typeface="Times New Roman" panose="02020603050405020304" pitchFamily="18" charset="0"/>
                <a:cs typeface="Times New Roman" panose="02020603050405020304" pitchFamily="18" charset="0"/>
              </a:rPr>
              <a:t>Hw</a:t>
            </a:r>
            <a:r>
              <a:rPr lang="es-ES" sz="2200" dirty="0" smtClean="0">
                <a:latin typeface="Times New Roman" panose="02020603050405020304" pitchFamily="18" charset="0"/>
                <a:cs typeface="Times New Roman" panose="02020603050405020304" pitchFamily="18" charset="0"/>
              </a:rPr>
              <a:t> disponible en la época de su creación hacía difícil su uso y el proyecto no resultó como se esperaba</a:t>
            </a:r>
            <a:endParaRPr lang="es-E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7382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24</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43555" y="1"/>
            <a:ext cx="8940237"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2" name="Imagen 11"/>
          <p:cNvPicPr>
            <a:picLocks noChangeAspect="1"/>
          </p:cNvPicPr>
          <p:nvPr/>
        </p:nvPicPr>
        <p:blipFill>
          <a:blip r:embed="rId2"/>
          <a:stretch>
            <a:fillRect/>
          </a:stretch>
        </p:blipFill>
        <p:spPr>
          <a:xfrm>
            <a:off x="3503065" y="801243"/>
            <a:ext cx="5048250" cy="3638550"/>
          </a:xfrm>
          <a:prstGeom prst="rect">
            <a:avLst/>
          </a:prstGeom>
        </p:spPr>
      </p:pic>
      <p:pic>
        <p:nvPicPr>
          <p:cNvPr id="14" name="Imagen 13"/>
          <p:cNvPicPr>
            <a:picLocks noChangeAspect="1"/>
          </p:cNvPicPr>
          <p:nvPr/>
        </p:nvPicPr>
        <p:blipFill>
          <a:blip r:embed="rId3"/>
          <a:stretch>
            <a:fillRect/>
          </a:stretch>
        </p:blipFill>
        <p:spPr>
          <a:xfrm>
            <a:off x="1212490" y="2964942"/>
            <a:ext cx="1694595" cy="1636495"/>
          </a:xfrm>
          <a:prstGeom prst="rect">
            <a:avLst/>
          </a:prstGeom>
        </p:spPr>
      </p:pic>
    </p:spTree>
    <p:extLst>
      <p:ext uri="{BB962C8B-B14F-4D97-AF65-F5344CB8AC3E}">
        <p14:creationId xmlns:p14="http://schemas.microsoft.com/office/powerpoint/2010/main" val="582475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25</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43555" y="1"/>
            <a:ext cx="8940237"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3" name="13 CuadroTexto"/>
          <p:cNvSpPr txBox="1"/>
          <p:nvPr/>
        </p:nvSpPr>
        <p:spPr>
          <a:xfrm>
            <a:off x="2585794" y="772048"/>
            <a:ext cx="6285122"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Ruby (1993)</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4" name="14 CuadroTexto"/>
          <p:cNvSpPr txBox="1"/>
          <p:nvPr/>
        </p:nvSpPr>
        <p:spPr>
          <a:xfrm>
            <a:off x="4572597" y="1375659"/>
            <a:ext cx="4290775" cy="3200876"/>
          </a:xfrm>
          <a:prstGeom prst="rect">
            <a:avLst/>
          </a:prstGeom>
          <a:noFill/>
        </p:spPr>
        <p:txBody>
          <a:bodyPr wrap="square" rtlCol="0">
            <a:spAutoFit/>
          </a:bodyPr>
          <a:lstStyle/>
          <a:p>
            <a:pPr algn="ctr">
              <a:spcBef>
                <a:spcPts val="1200"/>
              </a:spcBef>
            </a:pPr>
            <a:r>
              <a:rPr lang="es-ES" sz="2400" dirty="0" smtClean="0">
                <a:latin typeface="Times New Roman" panose="02020603050405020304" pitchFamily="18" charset="0"/>
                <a:cs typeface="Times New Roman" panose="02020603050405020304" pitchFamily="18" charset="0"/>
              </a:rPr>
              <a:t>Es un lenguaje de programación de alto nivel que fue inventado por </a:t>
            </a:r>
            <a:r>
              <a:rPr lang="es-ES" sz="2400" b="1" dirty="0" err="1" smtClean="0">
                <a:latin typeface="Times New Roman" panose="02020603050405020304" pitchFamily="18" charset="0"/>
                <a:cs typeface="Times New Roman" panose="02020603050405020304" pitchFamily="18" charset="0"/>
              </a:rPr>
              <a:t>Yukihiro</a:t>
            </a:r>
            <a:r>
              <a:rPr lang="es-ES" sz="2400" b="1" dirty="0" smtClean="0">
                <a:latin typeface="Times New Roman" panose="02020603050405020304" pitchFamily="18" charset="0"/>
                <a:cs typeface="Times New Roman" panose="02020603050405020304" pitchFamily="18" charset="0"/>
              </a:rPr>
              <a:t> “</a:t>
            </a:r>
            <a:r>
              <a:rPr lang="es-ES" sz="2400" b="1" dirty="0" err="1" smtClean="0">
                <a:latin typeface="Times New Roman" panose="02020603050405020304" pitchFamily="18" charset="0"/>
                <a:cs typeface="Times New Roman" panose="02020603050405020304" pitchFamily="18" charset="0"/>
              </a:rPr>
              <a:t>Matz</a:t>
            </a:r>
            <a:r>
              <a:rPr lang="es-ES" sz="2400" b="1" dirty="0" smtClean="0">
                <a:latin typeface="Times New Roman" panose="02020603050405020304" pitchFamily="18" charset="0"/>
                <a:cs typeface="Times New Roman" panose="02020603050405020304" pitchFamily="18" charset="0"/>
              </a:rPr>
              <a:t>” </a:t>
            </a:r>
            <a:r>
              <a:rPr lang="es-ES" sz="2400" b="1" dirty="0" err="1" smtClean="0">
                <a:latin typeface="Times New Roman" panose="02020603050405020304" pitchFamily="18" charset="0"/>
                <a:cs typeface="Times New Roman" panose="02020603050405020304" pitchFamily="18" charset="0"/>
              </a:rPr>
              <a:t>Matsumoto</a:t>
            </a:r>
            <a:r>
              <a:rPr lang="es-ES" sz="2400" dirty="0" smtClean="0">
                <a:latin typeface="Times New Roman" panose="02020603050405020304" pitchFamily="18" charset="0"/>
                <a:cs typeface="Times New Roman" panose="02020603050405020304" pitchFamily="18" charset="0"/>
              </a:rPr>
              <a:t>, en Japón, lanzado al mundo en 1995.</a:t>
            </a:r>
          </a:p>
          <a:p>
            <a:pPr algn="ctr">
              <a:spcBef>
                <a:spcPts val="1200"/>
              </a:spcBef>
            </a:pPr>
            <a:r>
              <a:rPr lang="es-ES" sz="2400" dirty="0" smtClean="0">
                <a:latin typeface="Times New Roman" panose="02020603050405020304" pitchFamily="18" charset="0"/>
                <a:cs typeface="Times New Roman" panose="02020603050405020304" pitchFamily="18" charset="0"/>
              </a:rPr>
              <a:t>Ruby es un lenguaje interpretado de código abierto, y orientado a objetos.</a:t>
            </a:r>
            <a:endParaRPr lang="es-ES" sz="2400" dirty="0">
              <a:latin typeface="Times New Roman" panose="02020603050405020304" pitchFamily="18" charset="0"/>
              <a:cs typeface="Times New Roman" panose="02020603050405020304" pitchFamily="18" charset="0"/>
            </a:endParaRPr>
          </a:p>
        </p:txBody>
      </p:sp>
      <p:pic>
        <p:nvPicPr>
          <p:cNvPr id="16" name="Imagen 15"/>
          <p:cNvPicPr>
            <a:picLocks noChangeAspect="1"/>
          </p:cNvPicPr>
          <p:nvPr/>
        </p:nvPicPr>
        <p:blipFill>
          <a:blip r:embed="rId2"/>
          <a:stretch>
            <a:fillRect/>
          </a:stretch>
        </p:blipFill>
        <p:spPr>
          <a:xfrm>
            <a:off x="601670" y="543534"/>
            <a:ext cx="1199327" cy="1380357"/>
          </a:xfrm>
          <a:prstGeom prst="rect">
            <a:avLst/>
          </a:prstGeom>
        </p:spPr>
      </p:pic>
      <p:pic>
        <p:nvPicPr>
          <p:cNvPr id="17" name="Imagen 16"/>
          <p:cNvPicPr>
            <a:picLocks noChangeAspect="1"/>
          </p:cNvPicPr>
          <p:nvPr/>
        </p:nvPicPr>
        <p:blipFill>
          <a:blip r:embed="rId3"/>
          <a:stretch>
            <a:fillRect/>
          </a:stretch>
        </p:blipFill>
        <p:spPr>
          <a:xfrm>
            <a:off x="296259" y="2290137"/>
            <a:ext cx="3878045" cy="2114073"/>
          </a:xfrm>
          <a:prstGeom prst="rect">
            <a:avLst/>
          </a:prstGeom>
          <a:ln w="38100">
            <a:solidFill>
              <a:schemeClr val="tx1"/>
            </a:solidFill>
          </a:ln>
        </p:spPr>
      </p:pic>
    </p:spTree>
    <p:extLst>
      <p:ext uri="{BB962C8B-B14F-4D97-AF65-F5344CB8AC3E}">
        <p14:creationId xmlns:p14="http://schemas.microsoft.com/office/powerpoint/2010/main" val="8245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26</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43555" y="1"/>
            <a:ext cx="8940237"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2" name="Picture 2" descr="Resultado de imagen de java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7080" y="1731229"/>
            <a:ext cx="2755801" cy="2755801"/>
          </a:xfrm>
          <a:prstGeom prst="rect">
            <a:avLst/>
          </a:prstGeom>
          <a:noFill/>
          <a:extLst>
            <a:ext uri="{909E8E84-426E-40DD-AFC4-6F175D3DCCD1}">
              <a14:hiddenFill xmlns:a14="http://schemas.microsoft.com/office/drawing/2010/main">
                <a:solidFill>
                  <a:srgbClr val="FFFFFF"/>
                </a:solidFill>
              </a14:hiddenFill>
            </a:ext>
          </a:extLst>
        </p:spPr>
      </p:pic>
      <p:sp>
        <p:nvSpPr>
          <p:cNvPr id="13" name="13 CuadroTexto"/>
          <p:cNvSpPr txBox="1"/>
          <p:nvPr/>
        </p:nvSpPr>
        <p:spPr>
          <a:xfrm>
            <a:off x="1976015" y="893008"/>
            <a:ext cx="6538499"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Java (1995)</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4" name="14 CuadroTexto"/>
          <p:cNvSpPr txBox="1"/>
          <p:nvPr/>
        </p:nvSpPr>
        <p:spPr>
          <a:xfrm>
            <a:off x="3503065" y="1633016"/>
            <a:ext cx="5294430" cy="2677656"/>
          </a:xfrm>
          <a:prstGeom prst="rect">
            <a:avLst/>
          </a:prstGeom>
          <a:noFill/>
        </p:spPr>
        <p:txBody>
          <a:bodyPr wrap="square" rtlCol="0">
            <a:spAutoFit/>
          </a:bodyPr>
          <a:lstStyle/>
          <a:p>
            <a:pPr algn="ctr">
              <a:spcBef>
                <a:spcPts val="1200"/>
              </a:spcBef>
            </a:pPr>
            <a:r>
              <a:rPr lang="es-ES" sz="2400" dirty="0" smtClean="0">
                <a:latin typeface="Times New Roman" panose="02020603050405020304" pitchFamily="18" charset="0"/>
                <a:cs typeface="Times New Roman" panose="02020603050405020304" pitchFamily="18" charset="0"/>
              </a:rPr>
              <a:t>El lenguaje de programación Java fue originalmente desarrollado por </a:t>
            </a:r>
            <a:r>
              <a:rPr lang="es-ES" sz="2400" b="1" dirty="0" smtClean="0">
                <a:latin typeface="Times New Roman" panose="02020603050405020304" pitchFamily="18" charset="0"/>
                <a:cs typeface="Times New Roman" panose="02020603050405020304" pitchFamily="18" charset="0"/>
              </a:rPr>
              <a:t>James </a:t>
            </a:r>
            <a:r>
              <a:rPr lang="es-ES" sz="2400" b="1" dirty="0" err="1" smtClean="0">
                <a:latin typeface="Times New Roman" panose="02020603050405020304" pitchFamily="18" charset="0"/>
                <a:cs typeface="Times New Roman" panose="02020603050405020304" pitchFamily="18" charset="0"/>
              </a:rPr>
              <a:t>Gosling</a:t>
            </a:r>
            <a:r>
              <a:rPr lang="es-ES" sz="2400" b="1" dirty="0" smtClean="0">
                <a:latin typeface="Times New Roman" panose="02020603050405020304" pitchFamily="18" charset="0"/>
                <a:cs typeface="Times New Roman" panose="02020603050405020304" pitchFamily="18" charset="0"/>
              </a:rPr>
              <a:t> </a:t>
            </a:r>
            <a:r>
              <a:rPr lang="es-ES" sz="2400" dirty="0" smtClean="0">
                <a:latin typeface="Times New Roman" panose="02020603050405020304" pitchFamily="18" charset="0"/>
                <a:cs typeface="Times New Roman" panose="02020603050405020304" pitchFamily="18" charset="0"/>
              </a:rPr>
              <a:t>de </a:t>
            </a:r>
            <a:r>
              <a:rPr lang="es-ES" sz="2400" dirty="0" err="1" smtClean="0">
                <a:latin typeface="Times New Roman" panose="02020603050405020304" pitchFamily="18" charset="0"/>
                <a:cs typeface="Times New Roman" panose="02020603050405020304" pitchFamily="18" charset="0"/>
              </a:rPr>
              <a:t>Sun</a:t>
            </a:r>
            <a:r>
              <a:rPr lang="es-ES" sz="2400" dirty="0" smtClean="0">
                <a:latin typeface="Times New Roman" panose="02020603050405020304" pitchFamily="18" charset="0"/>
                <a:cs typeface="Times New Roman" panose="02020603050405020304" pitchFamily="18" charset="0"/>
              </a:rPr>
              <a:t> </a:t>
            </a:r>
            <a:r>
              <a:rPr lang="es-ES" sz="2400" dirty="0" err="1" smtClean="0">
                <a:latin typeface="Times New Roman" panose="02020603050405020304" pitchFamily="18" charset="0"/>
                <a:cs typeface="Times New Roman" panose="02020603050405020304" pitchFamily="18" charset="0"/>
              </a:rPr>
              <a:t>MicroSystems</a:t>
            </a:r>
            <a:r>
              <a:rPr lang="es-ES" sz="2400" dirty="0" smtClean="0">
                <a:latin typeface="Times New Roman" panose="02020603050405020304" pitchFamily="18" charset="0"/>
                <a:cs typeface="Times New Roman" panose="02020603050405020304" pitchFamily="18" charset="0"/>
              </a:rPr>
              <a:t> (la cual fue adquirida por la compañía Oracle) y publicado en 1995 como un componente fundamental de la plataforma Java de </a:t>
            </a:r>
            <a:r>
              <a:rPr lang="es-ES" sz="2400" dirty="0" err="1" smtClean="0">
                <a:latin typeface="Times New Roman" panose="02020603050405020304" pitchFamily="18" charset="0"/>
                <a:cs typeface="Times New Roman" panose="02020603050405020304" pitchFamily="18" charset="0"/>
              </a:rPr>
              <a:t>Sun</a:t>
            </a:r>
            <a:r>
              <a:rPr lang="es-ES" sz="2400" dirty="0" smtClean="0">
                <a:latin typeface="Times New Roman" panose="02020603050405020304" pitchFamily="18" charset="0"/>
                <a:cs typeface="Times New Roman" panose="02020603050405020304" pitchFamily="18" charset="0"/>
              </a:rPr>
              <a:t> </a:t>
            </a:r>
            <a:r>
              <a:rPr lang="es-ES" sz="2400" dirty="0" err="1" smtClean="0">
                <a:latin typeface="Times New Roman" panose="02020603050405020304" pitchFamily="18" charset="0"/>
                <a:cs typeface="Times New Roman" panose="02020603050405020304" pitchFamily="18" charset="0"/>
              </a:rPr>
              <a:t>MicroSystems</a:t>
            </a:r>
            <a:r>
              <a:rPr lang="es-ES" sz="2400" dirty="0" smtClean="0">
                <a:latin typeface="Times New Roman" panose="02020603050405020304" pitchFamily="18" charset="0"/>
                <a:cs typeface="Times New Roman" panose="02020603050405020304" pitchFamily="18" charset="0"/>
              </a:rPr>
              <a:t>.</a:t>
            </a:r>
            <a:endParaRPr lang="es-E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173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27</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43555" y="1"/>
            <a:ext cx="8940237"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1648176" y="830392"/>
            <a:ext cx="4145464"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JavaScript (1995)</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5 CuadroTexto"/>
          <p:cNvSpPr txBox="1"/>
          <p:nvPr/>
        </p:nvSpPr>
        <p:spPr>
          <a:xfrm>
            <a:off x="2892245" y="1535420"/>
            <a:ext cx="5992655" cy="2462213"/>
          </a:xfrm>
          <a:prstGeom prst="rect">
            <a:avLst/>
          </a:prstGeom>
          <a:noFill/>
        </p:spPr>
        <p:txBody>
          <a:bodyPr wrap="square" rtlCol="0">
            <a:spAutoFit/>
          </a:bodyPr>
          <a:lstStyle/>
          <a:p>
            <a:pPr algn="ctr">
              <a:spcBef>
                <a:spcPts val="1200"/>
              </a:spcBef>
            </a:pPr>
            <a:r>
              <a:rPr lang="es-ES" sz="2400" dirty="0" smtClean="0">
                <a:latin typeface="Times New Roman" panose="02020603050405020304" pitchFamily="18" charset="0"/>
                <a:cs typeface="Times New Roman" panose="02020603050405020304" pitchFamily="18" charset="0"/>
              </a:rPr>
              <a:t>Es un lenguaje de programación interpretado dialecto del estándar </a:t>
            </a:r>
            <a:r>
              <a:rPr lang="es-ES" sz="2400" dirty="0" err="1" smtClean="0">
                <a:latin typeface="Times New Roman" panose="02020603050405020304" pitchFamily="18" charset="0"/>
                <a:cs typeface="Times New Roman" panose="02020603050405020304" pitchFamily="18" charset="0"/>
              </a:rPr>
              <a:t>ECMAScript</a:t>
            </a:r>
            <a:r>
              <a:rPr lang="es-ES" sz="2400" dirty="0" smtClean="0">
                <a:latin typeface="Times New Roman" panose="02020603050405020304" pitchFamily="18" charset="0"/>
                <a:cs typeface="Times New Roman" panose="02020603050405020304" pitchFamily="18" charset="0"/>
              </a:rPr>
              <a:t>. </a:t>
            </a:r>
          </a:p>
          <a:p>
            <a:pPr algn="ctr">
              <a:spcBef>
                <a:spcPts val="1200"/>
              </a:spcBef>
            </a:pPr>
            <a:r>
              <a:rPr lang="es-ES" sz="2400" dirty="0" smtClean="0">
                <a:latin typeface="Times New Roman" panose="02020603050405020304" pitchFamily="18" charset="0"/>
                <a:cs typeface="Times New Roman" panose="02020603050405020304" pitchFamily="18" charset="0"/>
              </a:rPr>
              <a:t>Se define como orientado a objetos2, basado en prototipos, imperativo, débilmente </a:t>
            </a:r>
            <a:r>
              <a:rPr lang="es-ES" sz="2400" dirty="0" err="1" smtClean="0">
                <a:latin typeface="Times New Roman" panose="02020603050405020304" pitchFamily="18" charset="0"/>
                <a:cs typeface="Times New Roman" panose="02020603050405020304" pitchFamily="18" charset="0"/>
              </a:rPr>
              <a:t>tipado</a:t>
            </a:r>
            <a:r>
              <a:rPr lang="es-ES" sz="2400" dirty="0" smtClean="0">
                <a:latin typeface="Times New Roman" panose="02020603050405020304" pitchFamily="18" charset="0"/>
                <a:cs typeface="Times New Roman" panose="02020603050405020304" pitchFamily="18" charset="0"/>
              </a:rPr>
              <a:t> y dinámico. Diseñado por Netscape </a:t>
            </a:r>
            <a:r>
              <a:rPr lang="es-ES" sz="2400" dirty="0" err="1" smtClean="0">
                <a:latin typeface="Times New Roman" panose="02020603050405020304" pitchFamily="18" charset="0"/>
                <a:cs typeface="Times New Roman" panose="02020603050405020304" pitchFamily="18" charset="0"/>
              </a:rPr>
              <a:t>Communications</a:t>
            </a:r>
            <a:r>
              <a:rPr lang="es-ES" sz="2400" dirty="0" smtClean="0">
                <a:latin typeface="Times New Roman" panose="02020603050405020304" pitchFamily="18" charset="0"/>
                <a:cs typeface="Times New Roman" panose="02020603050405020304" pitchFamily="18" charset="0"/>
              </a:rPr>
              <a:t> </a:t>
            </a:r>
            <a:r>
              <a:rPr lang="es-ES" sz="2400" dirty="0" err="1" smtClean="0">
                <a:latin typeface="Times New Roman" panose="02020603050405020304" pitchFamily="18" charset="0"/>
                <a:cs typeface="Times New Roman" panose="02020603050405020304" pitchFamily="18" charset="0"/>
              </a:rPr>
              <a:t>Corp</a:t>
            </a:r>
            <a:r>
              <a:rPr lang="es-ES" sz="2400" dirty="0" smtClean="0">
                <a:latin typeface="Times New Roman" panose="02020603050405020304" pitchFamily="18" charset="0"/>
                <a:cs typeface="Times New Roman" panose="02020603050405020304" pitchFamily="18" charset="0"/>
              </a:rPr>
              <a:t>, Mozilla </a:t>
            </a:r>
            <a:r>
              <a:rPr lang="es-ES" sz="2400" dirty="0" err="1" smtClean="0">
                <a:latin typeface="Times New Roman" panose="02020603050405020304" pitchFamily="18" charset="0"/>
                <a:cs typeface="Times New Roman" panose="02020603050405020304" pitchFamily="18" charset="0"/>
              </a:rPr>
              <a:t>Fundation</a:t>
            </a:r>
            <a:endParaRPr lang="es-ES" sz="2400" dirty="0">
              <a:latin typeface="Times New Roman" panose="02020603050405020304" pitchFamily="18" charset="0"/>
              <a:cs typeface="Times New Roman" panose="02020603050405020304" pitchFamily="18" charset="0"/>
            </a:endParaRPr>
          </a:p>
        </p:txBody>
      </p:sp>
      <p:pic>
        <p:nvPicPr>
          <p:cNvPr id="14" name="Picture 2" descr="Resultado de imagen de javascrip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260" y="2623569"/>
            <a:ext cx="3254272" cy="216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394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28</a:t>
              </a:fld>
              <a:endParaRPr lang="es-ES" b="1" dirty="0">
                <a:latin typeface="Times New Roman" panose="02020603050405020304" pitchFamily="18" charset="0"/>
                <a:cs typeface="Times New Roman" panose="02020603050405020304" pitchFamily="18" charset="0"/>
              </a:endParaRPr>
            </a:p>
          </p:txBody>
        </p:sp>
      </p:grpSp>
      <p:sp>
        <p:nvSpPr>
          <p:cNvPr id="11" name="13 CuadroTexto"/>
          <p:cNvSpPr txBox="1"/>
          <p:nvPr/>
        </p:nvSpPr>
        <p:spPr>
          <a:xfrm>
            <a:off x="2616542" y="721706"/>
            <a:ext cx="2748690"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PHP (1995)</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2" name="15 CuadroTexto"/>
          <p:cNvSpPr txBox="1"/>
          <p:nvPr/>
        </p:nvSpPr>
        <p:spPr>
          <a:xfrm>
            <a:off x="2586835" y="1302397"/>
            <a:ext cx="6181146" cy="3200876"/>
          </a:xfrm>
          <a:prstGeom prst="rect">
            <a:avLst/>
          </a:prstGeom>
          <a:noFill/>
        </p:spPr>
        <p:txBody>
          <a:bodyPr wrap="square" rtlCol="0">
            <a:spAutoFit/>
          </a:bodyPr>
          <a:lstStyle/>
          <a:p>
            <a:pPr algn="ctr">
              <a:spcBef>
                <a:spcPts val="1200"/>
              </a:spcBef>
            </a:pPr>
            <a:r>
              <a:rPr lang="es-ES" sz="2400" dirty="0" smtClean="0">
                <a:latin typeface="Times New Roman" panose="02020603050405020304" pitchFamily="18" charset="0"/>
                <a:cs typeface="Times New Roman" panose="02020603050405020304" pitchFamily="18" charset="0"/>
              </a:rPr>
              <a:t>Creado por </a:t>
            </a:r>
            <a:r>
              <a:rPr lang="es-ES" sz="2400" dirty="0" err="1" smtClean="0">
                <a:latin typeface="Times New Roman" panose="02020603050405020304" pitchFamily="18" charset="0"/>
                <a:cs typeface="Times New Roman" panose="02020603050405020304" pitchFamily="18" charset="0"/>
              </a:rPr>
              <a:t>Rasmus</a:t>
            </a:r>
            <a:r>
              <a:rPr lang="es-ES" sz="2400" dirty="0" smtClean="0">
                <a:latin typeface="Times New Roman" panose="02020603050405020304" pitchFamily="18" charset="0"/>
                <a:cs typeface="Times New Roman" panose="02020603050405020304" pitchFamily="18" charset="0"/>
              </a:rPr>
              <a:t> </a:t>
            </a:r>
            <a:r>
              <a:rPr lang="es-ES" sz="2400" dirty="0" err="1" smtClean="0">
                <a:latin typeface="Times New Roman" panose="02020603050405020304" pitchFamily="18" charset="0"/>
                <a:cs typeface="Times New Roman" panose="02020603050405020304" pitchFamily="18" charset="0"/>
              </a:rPr>
              <a:t>Lerdorf</a:t>
            </a:r>
            <a:r>
              <a:rPr lang="es-ES" sz="2400" dirty="0" smtClean="0">
                <a:latin typeface="Times New Roman" panose="02020603050405020304" pitchFamily="18" charset="0"/>
                <a:cs typeface="Times New Roman" panose="02020603050405020304" pitchFamily="18" charset="0"/>
              </a:rPr>
              <a:t>, la primera encarnación de PHP era un conjunto simple de ficheros binarios </a:t>
            </a:r>
            <a:r>
              <a:rPr lang="es-ES" sz="2400" dirty="0" err="1" smtClean="0">
                <a:latin typeface="Times New Roman" panose="02020603050405020304" pitchFamily="18" charset="0"/>
                <a:cs typeface="Times New Roman" panose="02020603050405020304" pitchFamily="18" charset="0"/>
              </a:rPr>
              <a:t>Common</a:t>
            </a:r>
            <a:r>
              <a:rPr lang="es-ES" sz="2400" dirty="0" smtClean="0">
                <a:latin typeface="Times New Roman" panose="02020603050405020304" pitchFamily="18" charset="0"/>
                <a:cs typeface="Times New Roman" panose="02020603050405020304" pitchFamily="18" charset="0"/>
              </a:rPr>
              <a:t> Gateway Interface (CGI) escritos en el lenguaje de programación C</a:t>
            </a:r>
          </a:p>
          <a:p>
            <a:pPr algn="ctr">
              <a:spcBef>
                <a:spcPts val="1200"/>
              </a:spcBef>
            </a:pPr>
            <a:r>
              <a:rPr lang="es-ES" sz="2400" dirty="0" smtClean="0">
                <a:latin typeface="Times New Roman" panose="02020603050405020304" pitchFamily="18" charset="0"/>
                <a:cs typeface="Times New Roman" panose="02020603050405020304" pitchFamily="18" charset="0"/>
              </a:rPr>
              <a:t>Originalmente utilizado para rastrear visitas de su </a:t>
            </a:r>
            <a:r>
              <a:rPr lang="es-ES" sz="2400" dirty="0" err="1" smtClean="0">
                <a:latin typeface="Times New Roman" panose="02020603050405020304" pitchFamily="18" charset="0"/>
                <a:cs typeface="Times New Roman" panose="02020603050405020304" pitchFamily="18" charset="0"/>
              </a:rPr>
              <a:t>curriculum</a:t>
            </a:r>
            <a:r>
              <a:rPr lang="es-ES" sz="2400" dirty="0" smtClean="0">
                <a:latin typeface="Times New Roman" panose="02020603050405020304" pitchFamily="18" charset="0"/>
                <a:cs typeface="Times New Roman" panose="02020603050405020304" pitchFamily="18" charset="0"/>
              </a:rPr>
              <a:t> online, llamó al conjunto de scripts “Personal Home Page Tools”, más frecuentemente referenciado como “PHP Tools”</a:t>
            </a:r>
            <a:endParaRPr lang="es-ES" sz="2400" dirty="0">
              <a:latin typeface="Times New Roman" panose="02020603050405020304" pitchFamily="18" charset="0"/>
              <a:cs typeface="Times New Roman" panose="02020603050405020304" pitchFamily="18" charset="0"/>
            </a:endParaRPr>
          </a:p>
        </p:txBody>
      </p:sp>
      <p:sp>
        <p:nvSpPr>
          <p:cNvPr id="13" name="Title 3"/>
          <p:cNvSpPr>
            <a:spLocks noGrp="1"/>
          </p:cNvSpPr>
          <p:nvPr>
            <p:ph type="title"/>
          </p:nvPr>
        </p:nvSpPr>
        <p:spPr>
          <a:xfrm>
            <a:off x="211904" y="0"/>
            <a:ext cx="8940237"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4" name="Picture 2" descr="Resultado de imagen de PH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254" y="3550928"/>
            <a:ext cx="1764111" cy="95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60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29</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2" name="Picture 2" descr="Las etiquetas entre el PHP y el HTML | Altruistas Org | Ocio Las Palmas de  Gran Cana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876" y="891995"/>
            <a:ext cx="6649726" cy="35841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sultado de imagen de PHP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65" y="281175"/>
            <a:ext cx="1764111" cy="952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553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a:t>
              </a:fld>
              <a:endParaRPr lang="es-ES" b="1" dirty="0">
                <a:latin typeface="Times New Roman" panose="02020603050405020304" pitchFamily="18" charset="0"/>
                <a:cs typeface="Times New Roman" panose="02020603050405020304" pitchFamily="18" charset="0"/>
              </a:endParaRPr>
            </a:p>
          </p:txBody>
        </p:sp>
      </p:grpSp>
      <p:sp>
        <p:nvSpPr>
          <p:cNvPr id="17" name="Title 3"/>
          <p:cNvSpPr>
            <a:spLocks noGrp="1"/>
          </p:cNvSpPr>
          <p:nvPr>
            <p:ph type="title"/>
          </p:nvPr>
        </p:nvSpPr>
        <p:spPr>
          <a:xfrm>
            <a:off x="1169488" y="27746"/>
            <a:ext cx="7940660"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8" name="12 CuadroTexto"/>
          <p:cNvSpPr txBox="1"/>
          <p:nvPr/>
        </p:nvSpPr>
        <p:spPr>
          <a:xfrm>
            <a:off x="1517900" y="792676"/>
            <a:ext cx="7506762" cy="830997"/>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Los primeros lenguajes de programación preceden al ordenador moderno. En un inicio los lenguajes eran códigos</a:t>
            </a:r>
            <a:endParaRPr lang="es-ES" sz="2400" dirty="0">
              <a:latin typeface="Times New Roman" panose="02020603050405020304" pitchFamily="18" charset="0"/>
              <a:cs typeface="Times New Roman" panose="02020603050405020304" pitchFamily="18" charset="0"/>
            </a:endParaRPr>
          </a:p>
        </p:txBody>
      </p:sp>
      <p:sp>
        <p:nvSpPr>
          <p:cNvPr id="19" name="14 CuadroTexto"/>
          <p:cNvSpPr txBox="1"/>
          <p:nvPr/>
        </p:nvSpPr>
        <p:spPr>
          <a:xfrm>
            <a:off x="3808475" y="1799986"/>
            <a:ext cx="4752528" cy="2677656"/>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La máquina del telar de Jacquard, creada en 1801, utilizaba los orificios en tarjetas perforadas para representar los movimientos de un brazo de la máquina de tejer, con el objetivo de generar patrones decorativos automáticamente.</a:t>
            </a:r>
            <a:endParaRPr lang="es-ES" sz="2400" dirty="0">
              <a:latin typeface="Times New Roman" panose="02020603050405020304" pitchFamily="18" charset="0"/>
              <a:cs typeface="Times New Roman" panose="02020603050405020304" pitchFamily="18" charset="0"/>
            </a:endParaRPr>
          </a:p>
        </p:txBody>
      </p:sp>
      <p:pic>
        <p:nvPicPr>
          <p:cNvPr id="2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65" y="1799986"/>
            <a:ext cx="2935458" cy="2793212"/>
          </a:xfrm>
          <a:prstGeom prst="rect">
            <a:avLst/>
          </a:prstGeom>
          <a:noFill/>
          <a:ln w="38100" cmpd="thickThi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010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30</a:t>
              </a:fld>
              <a:endParaRPr lang="es-ES" b="1" dirty="0">
                <a:latin typeface="Times New Roman" panose="02020603050405020304" pitchFamily="18" charset="0"/>
                <a:cs typeface="Times New Roman" panose="02020603050405020304" pitchFamily="18" charset="0"/>
              </a:endParaRPr>
            </a:p>
          </p:txBody>
        </p:sp>
      </p:grpSp>
      <p:pic>
        <p:nvPicPr>
          <p:cNvPr id="11" name="Imagen 10"/>
          <p:cNvPicPr>
            <a:picLocks noChangeAspect="1"/>
          </p:cNvPicPr>
          <p:nvPr/>
        </p:nvPicPr>
        <p:blipFill>
          <a:blip r:embed="rId2"/>
          <a:stretch>
            <a:fillRect/>
          </a:stretch>
        </p:blipFill>
        <p:spPr>
          <a:xfrm>
            <a:off x="8141" y="11174"/>
            <a:ext cx="9135859" cy="4652216"/>
          </a:xfrm>
          <a:prstGeom prst="rect">
            <a:avLst/>
          </a:prstGeom>
        </p:spPr>
      </p:pic>
    </p:spTree>
    <p:extLst>
      <p:ext uri="{BB962C8B-B14F-4D97-AF65-F5344CB8AC3E}">
        <p14:creationId xmlns:p14="http://schemas.microsoft.com/office/powerpoint/2010/main" val="34762700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 y="0"/>
            <a:ext cx="9135859" cy="4725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5 Grupo"/>
          <p:cNvGrpSpPr/>
          <p:nvPr/>
        </p:nvGrpSpPr>
        <p:grpSpPr>
          <a:xfrm>
            <a:off x="8141" y="4663389"/>
            <a:ext cx="9144000" cy="477452"/>
            <a:chOff x="8141" y="4663389"/>
            <a:chExt cx="9144000" cy="477452"/>
          </a:xfrm>
        </p:grpSpPr>
        <p:grpSp>
          <p:nvGrpSpPr>
            <p:cNvPr id="6" name="6 Grupo"/>
            <p:cNvGrpSpPr/>
            <p:nvPr/>
          </p:nvGrpSpPr>
          <p:grpSpPr>
            <a:xfrm>
              <a:off x="8141" y="4663389"/>
              <a:ext cx="9144000" cy="477452"/>
              <a:chOff x="0" y="6309320"/>
              <a:chExt cx="9144000" cy="548680"/>
            </a:xfrm>
          </p:grpSpPr>
          <p:sp>
            <p:nvSpPr>
              <p:cNvPr id="10"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7"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8"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9"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31</a:t>
              </a:fld>
              <a:endParaRPr lang="es-E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968991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32</a:t>
              </a:fld>
              <a:endParaRPr lang="es-ES" b="1" dirty="0">
                <a:latin typeface="Times New Roman" panose="02020603050405020304" pitchFamily="18" charset="0"/>
                <a:cs typeface="Times New Roman" panose="02020603050405020304" pitchFamily="18" charset="0"/>
              </a:endParaRPr>
            </a:p>
          </p:txBody>
        </p:sp>
      </p:gr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52142"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5256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33</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s-ES" dirty="0" smtClean="0">
                <a:latin typeface="Times New Roman" panose="02020603050405020304" pitchFamily="18" charset="0"/>
                <a:cs typeface="Times New Roman" panose="02020603050405020304" pitchFamily="18" charset="0"/>
              </a:rPr>
              <a:t>Programación estructurada</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517900" y="1197405"/>
            <a:ext cx="7193228" cy="1569660"/>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A finales de los años 1960 surgió una nueva forma de programar que no solamente daba lugar a programas fiables y eficientes, sino que además estaban escritos de manera que facilitaba su comprensión posterior.</a:t>
            </a:r>
          </a:p>
        </p:txBody>
      </p:sp>
      <p:sp>
        <p:nvSpPr>
          <p:cNvPr id="13" name="12 CuadroTexto"/>
          <p:cNvSpPr txBox="1"/>
          <p:nvPr/>
        </p:nvSpPr>
        <p:spPr>
          <a:xfrm>
            <a:off x="1517899" y="3029865"/>
            <a:ext cx="7193229"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El teorema del programa estructurado demuestra que todo programa puede escribirse utilizando únicamente las tres instrucciones de control siguientes:</a:t>
            </a:r>
          </a:p>
        </p:txBody>
      </p:sp>
    </p:spTree>
    <p:extLst>
      <p:ext uri="{BB962C8B-B14F-4D97-AF65-F5344CB8AC3E}">
        <p14:creationId xmlns:p14="http://schemas.microsoft.com/office/powerpoint/2010/main" val="3917876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34</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s-ES" dirty="0" smtClean="0">
                <a:latin typeface="Times New Roman" panose="02020603050405020304" pitchFamily="18" charset="0"/>
                <a:cs typeface="Times New Roman" panose="02020603050405020304" pitchFamily="18" charset="0"/>
              </a:rPr>
              <a:t>Programación estructurada</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2" name="Picture 2"/>
          <p:cNvPicPr>
            <a:picLocks noChangeAspect="1" noChangeArrowheads="1"/>
          </p:cNvPicPr>
          <p:nvPr/>
        </p:nvPicPr>
        <p:blipFill>
          <a:blip r:embed="rId2" cstate="print"/>
          <a:srcRect/>
          <a:stretch>
            <a:fillRect/>
          </a:stretch>
        </p:blipFill>
        <p:spPr bwMode="auto">
          <a:xfrm>
            <a:off x="143555" y="1802853"/>
            <a:ext cx="8881107" cy="2833345"/>
          </a:xfrm>
          <a:prstGeom prst="rect">
            <a:avLst/>
          </a:prstGeom>
          <a:noFill/>
          <a:ln w="9525">
            <a:noFill/>
            <a:miter lim="800000"/>
            <a:headEnd/>
            <a:tailEnd/>
          </a:ln>
        </p:spPr>
      </p:pic>
      <p:sp>
        <p:nvSpPr>
          <p:cNvPr id="13" name="12 CuadroTexto"/>
          <p:cNvSpPr txBox="1"/>
          <p:nvPr/>
        </p:nvSpPr>
        <p:spPr>
          <a:xfrm>
            <a:off x="296260" y="1465330"/>
            <a:ext cx="1944216" cy="461665"/>
          </a:xfrm>
          <a:prstGeom prst="rect">
            <a:avLst/>
          </a:prstGeom>
          <a:noFill/>
        </p:spPr>
        <p:txBody>
          <a:bodyPr wrap="square" rtlCol="0">
            <a:spAutoFit/>
          </a:bodyPr>
          <a:lstStyle/>
          <a:p>
            <a:pPr algn="ctr"/>
            <a:r>
              <a:rPr lang="es-ES" sz="2400" b="1" dirty="0" smtClean="0">
                <a:latin typeface="Times New Roman" pitchFamily="18" charset="0"/>
                <a:cs typeface="Times New Roman" pitchFamily="18" charset="0"/>
              </a:rPr>
              <a:t>Secuencia          </a:t>
            </a:r>
            <a:endParaRPr lang="es-ES" sz="2400" b="1" dirty="0">
              <a:latin typeface="Times New Roman" pitchFamily="18" charset="0"/>
              <a:cs typeface="Times New Roman" pitchFamily="18" charset="0"/>
            </a:endParaRPr>
          </a:p>
        </p:txBody>
      </p:sp>
      <p:sp>
        <p:nvSpPr>
          <p:cNvPr id="14" name="13 CuadroTexto"/>
          <p:cNvSpPr txBox="1"/>
          <p:nvPr/>
        </p:nvSpPr>
        <p:spPr>
          <a:xfrm>
            <a:off x="3197655" y="1049831"/>
            <a:ext cx="1944216" cy="830997"/>
          </a:xfrm>
          <a:prstGeom prst="rect">
            <a:avLst/>
          </a:prstGeom>
          <a:noFill/>
        </p:spPr>
        <p:txBody>
          <a:bodyPr wrap="square" rtlCol="0">
            <a:spAutoFit/>
          </a:bodyPr>
          <a:lstStyle/>
          <a:p>
            <a:pPr algn="ctr"/>
            <a:r>
              <a:rPr lang="es-ES" sz="2400" b="1" dirty="0" smtClean="0">
                <a:latin typeface="Times New Roman" pitchFamily="18" charset="0"/>
                <a:cs typeface="Times New Roman" pitchFamily="18" charset="0"/>
              </a:rPr>
              <a:t>Instrucción condicional</a:t>
            </a:r>
            <a:endParaRPr lang="es-ES" sz="2400" b="1" dirty="0">
              <a:latin typeface="Times New Roman" pitchFamily="18" charset="0"/>
              <a:cs typeface="Times New Roman" pitchFamily="18" charset="0"/>
            </a:endParaRPr>
          </a:p>
        </p:txBody>
      </p:sp>
      <p:sp>
        <p:nvSpPr>
          <p:cNvPr id="15" name="14 CuadroTexto"/>
          <p:cNvSpPr txBox="1"/>
          <p:nvPr/>
        </p:nvSpPr>
        <p:spPr>
          <a:xfrm>
            <a:off x="6099050" y="1672382"/>
            <a:ext cx="2746742" cy="769441"/>
          </a:xfrm>
          <a:prstGeom prst="rect">
            <a:avLst/>
          </a:prstGeom>
          <a:noFill/>
        </p:spPr>
        <p:txBody>
          <a:bodyPr wrap="square" rtlCol="0">
            <a:spAutoFit/>
          </a:bodyPr>
          <a:lstStyle/>
          <a:p>
            <a:pPr algn="ctr"/>
            <a:r>
              <a:rPr lang="es-ES" sz="2400" b="1" dirty="0" smtClean="0">
                <a:latin typeface="Times New Roman" pitchFamily="18" charset="0"/>
                <a:cs typeface="Times New Roman" pitchFamily="18" charset="0"/>
              </a:rPr>
              <a:t>Iteración</a:t>
            </a:r>
          </a:p>
          <a:p>
            <a:pPr algn="ctr"/>
            <a:r>
              <a:rPr lang="es-ES" sz="2000" dirty="0" smtClean="0">
                <a:latin typeface="Times New Roman" pitchFamily="18" charset="0"/>
                <a:cs typeface="Times New Roman" pitchFamily="18" charset="0"/>
              </a:rPr>
              <a:t>(Bucle de instrucciones)</a:t>
            </a:r>
            <a:endParaRPr lang="es-ES" sz="2000" dirty="0">
              <a:latin typeface="Times New Roman" pitchFamily="18" charset="0"/>
              <a:cs typeface="Times New Roman" pitchFamily="18" charset="0"/>
            </a:endParaRPr>
          </a:p>
        </p:txBody>
      </p:sp>
    </p:spTree>
    <p:extLst>
      <p:ext uri="{BB962C8B-B14F-4D97-AF65-F5344CB8AC3E}">
        <p14:creationId xmlns:p14="http://schemas.microsoft.com/office/powerpoint/2010/main" val="30965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35</a:t>
              </a:fld>
              <a:endParaRPr lang="es-ES" b="1" dirty="0">
                <a:latin typeface="Times New Roman" panose="02020603050405020304" pitchFamily="18" charset="0"/>
                <a:cs typeface="Times New Roman" panose="02020603050405020304" pitchFamily="18" charset="0"/>
              </a:endParaRPr>
            </a:p>
          </p:txBody>
        </p:sp>
      </p:grpSp>
      <p:sp>
        <p:nvSpPr>
          <p:cNvPr id="11" name="10 CuadroTexto"/>
          <p:cNvSpPr txBox="1"/>
          <p:nvPr/>
        </p:nvSpPr>
        <p:spPr>
          <a:xfrm>
            <a:off x="1652839" y="1044700"/>
            <a:ext cx="7226760" cy="1938992"/>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Hoy en día las aplicaciones informáticas son mucho más ambiciosas que las necesidades de programación existentes en los años 1960, principalmente debido a las aplicaciones gráficas, por lo que las técnicas de programación estructurada no son suficientes.</a:t>
            </a:r>
          </a:p>
        </p:txBody>
      </p:sp>
      <p:sp>
        <p:nvSpPr>
          <p:cNvPr id="12" name="11 CuadroTexto"/>
          <p:cNvSpPr txBox="1"/>
          <p:nvPr/>
        </p:nvSpPr>
        <p:spPr>
          <a:xfrm>
            <a:off x="1212491" y="3222069"/>
            <a:ext cx="7667108"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Ello ha llevado al desarrollo de nuevas técnicas, tales como la POO y el desarrollo de entornos de programación que facilitan la programación de grandes aplicaciones.</a:t>
            </a:r>
          </a:p>
        </p:txBody>
      </p:sp>
      <p:sp>
        <p:nvSpPr>
          <p:cNvPr id="13" name="Title 3"/>
          <p:cNvSpPr>
            <a:spLocks noGrp="1"/>
          </p:cNvSpPr>
          <p:nvPr>
            <p:ph type="title"/>
          </p:nvPr>
        </p:nvSpPr>
        <p:spPr>
          <a:xfrm>
            <a:off x="8142" y="0"/>
            <a:ext cx="9144000" cy="739290"/>
          </a:xfrm>
        </p:spPr>
        <p:txBody>
          <a:bodyPr>
            <a:normAutofit/>
          </a:bodyPr>
          <a:lstStyle/>
          <a:p>
            <a:pPr algn="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s-ES" dirty="0" smtClean="0">
                <a:latin typeface="Times New Roman" panose="02020603050405020304" pitchFamily="18" charset="0"/>
                <a:cs typeface="Times New Roman" panose="02020603050405020304" pitchFamily="18" charset="0"/>
              </a:rPr>
              <a:t>Programación estructurada</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9708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36</a:t>
              </a:fld>
              <a:endParaRPr lang="es-ES" b="1" dirty="0">
                <a:latin typeface="Times New Roman" panose="02020603050405020304" pitchFamily="18" charset="0"/>
                <a:cs typeface="Times New Roman" panose="02020603050405020304" pitchFamily="18" charset="0"/>
              </a:endParaRPr>
            </a:p>
          </p:txBody>
        </p:sp>
      </p:grpSp>
      <p:sp>
        <p:nvSpPr>
          <p:cNvPr id="11" name="10 CuadroTexto"/>
          <p:cNvSpPr txBox="1"/>
          <p:nvPr/>
        </p:nvSpPr>
        <p:spPr>
          <a:xfrm>
            <a:off x="1087866" y="856502"/>
            <a:ext cx="7527285" cy="461665"/>
          </a:xfrm>
          <a:prstGeom prst="rect">
            <a:avLst/>
          </a:prstGeom>
          <a:noFill/>
        </p:spPr>
        <p:txBody>
          <a:bodyPr wrap="square" rtlCol="0">
            <a:spAutoFit/>
          </a:bodyPr>
          <a:lstStyle/>
          <a:p>
            <a:pPr marL="360363" indent="-360363">
              <a:buFont typeface="Wingdings"/>
              <a:buChar char="Ø"/>
            </a:pPr>
            <a:r>
              <a:rPr lang="es-ES" sz="2400" b="1" dirty="0" smtClean="0">
                <a:latin typeface="Times New Roman" pitchFamily="18" charset="0"/>
                <a:cs typeface="Times New Roman" pitchFamily="18" charset="0"/>
              </a:rPr>
              <a:t>Ventajas de la programación estructurada</a:t>
            </a:r>
          </a:p>
        </p:txBody>
      </p:sp>
      <p:sp>
        <p:nvSpPr>
          <p:cNvPr id="12" name="11 CuadroTexto"/>
          <p:cNvSpPr txBox="1"/>
          <p:nvPr/>
        </p:nvSpPr>
        <p:spPr>
          <a:xfrm>
            <a:off x="1059784" y="1336412"/>
            <a:ext cx="7832695" cy="3185487"/>
          </a:xfrm>
          <a:prstGeom prst="rect">
            <a:avLst/>
          </a:prstGeom>
          <a:noFill/>
        </p:spPr>
        <p:txBody>
          <a:bodyPr wrap="square" rtlCol="0">
            <a:spAutoFit/>
          </a:bodyPr>
          <a:lstStyle/>
          <a:p>
            <a:pPr marL="358775" indent="-358775" algn="just">
              <a:buFont typeface="+mj-lt"/>
              <a:buAutoNum type="arabicParenR"/>
            </a:pPr>
            <a:r>
              <a:rPr lang="es-ES" sz="2200" dirty="0" smtClean="0">
                <a:latin typeface="Times New Roman" pitchFamily="18" charset="0"/>
                <a:cs typeface="Times New Roman" pitchFamily="18" charset="0"/>
              </a:rPr>
              <a:t>Los programas son más fáciles de entender, se puede leer en secuencia, de arriba hacia abajo, sin necesidad de estar saltando de un sitio a otro.</a:t>
            </a:r>
          </a:p>
          <a:p>
            <a:pPr marL="358775" indent="-358775">
              <a:spcBef>
                <a:spcPts val="600"/>
              </a:spcBef>
              <a:buFont typeface="+mj-lt"/>
              <a:buAutoNum type="arabicParenR"/>
            </a:pPr>
            <a:r>
              <a:rPr lang="es-ES" sz="2200" dirty="0" smtClean="0">
                <a:latin typeface="Times New Roman" pitchFamily="18" charset="0"/>
                <a:cs typeface="Times New Roman" pitchFamily="18" charset="0"/>
              </a:rPr>
              <a:t>Reducción del esfuerzo n las pruebas</a:t>
            </a:r>
          </a:p>
          <a:p>
            <a:pPr marL="358775" indent="-358775">
              <a:spcBef>
                <a:spcPts val="600"/>
              </a:spcBef>
              <a:buFont typeface="+mj-lt"/>
              <a:buAutoNum type="arabicParenR"/>
            </a:pPr>
            <a:r>
              <a:rPr lang="es-ES" sz="2200" dirty="0" smtClean="0">
                <a:latin typeface="Times New Roman" pitchFamily="18" charset="0"/>
                <a:cs typeface="Times New Roman" pitchFamily="18" charset="0"/>
              </a:rPr>
              <a:t>Reducción en costos de mantenimiento</a:t>
            </a:r>
          </a:p>
          <a:p>
            <a:pPr marL="358775" indent="-358775">
              <a:spcBef>
                <a:spcPts val="600"/>
              </a:spcBef>
              <a:buFont typeface="+mj-lt"/>
              <a:buAutoNum type="arabicParenR"/>
            </a:pPr>
            <a:r>
              <a:rPr lang="es-ES" sz="2200" dirty="0" smtClean="0">
                <a:latin typeface="Times New Roman" pitchFamily="18" charset="0"/>
                <a:cs typeface="Times New Roman" pitchFamily="18" charset="0"/>
              </a:rPr>
              <a:t>Programas más sencillos y más rápidos</a:t>
            </a:r>
          </a:p>
          <a:p>
            <a:pPr marL="358775" indent="-358775">
              <a:spcBef>
                <a:spcPts val="600"/>
              </a:spcBef>
              <a:buFont typeface="+mj-lt"/>
              <a:buAutoNum type="arabicParenR"/>
            </a:pPr>
            <a:r>
              <a:rPr lang="es-ES" sz="2200" dirty="0" smtClean="0">
                <a:latin typeface="Times New Roman" pitchFamily="18" charset="0"/>
                <a:cs typeface="Times New Roman" pitchFamily="18" charset="0"/>
              </a:rPr>
              <a:t>Aumenta la productividad del programador</a:t>
            </a:r>
          </a:p>
          <a:p>
            <a:pPr marL="358775" indent="-358775">
              <a:spcBef>
                <a:spcPts val="600"/>
              </a:spcBef>
              <a:buFont typeface="+mj-lt"/>
              <a:buAutoNum type="arabicParenR"/>
            </a:pPr>
            <a:r>
              <a:rPr lang="es-ES" sz="2200" dirty="0" smtClean="0">
                <a:latin typeface="Times New Roman" pitchFamily="18" charset="0"/>
                <a:cs typeface="Times New Roman" pitchFamily="18" charset="0"/>
              </a:rPr>
              <a:t>Los programas quedan mejor autodocumentados</a:t>
            </a:r>
          </a:p>
        </p:txBody>
      </p:sp>
      <p:sp>
        <p:nvSpPr>
          <p:cNvPr id="13" name="Title 3"/>
          <p:cNvSpPr>
            <a:spLocks noGrp="1"/>
          </p:cNvSpPr>
          <p:nvPr>
            <p:ph type="title"/>
          </p:nvPr>
        </p:nvSpPr>
        <p:spPr>
          <a:xfrm>
            <a:off x="8142" y="0"/>
            <a:ext cx="9144000" cy="739290"/>
          </a:xfrm>
        </p:spPr>
        <p:txBody>
          <a:bodyPr>
            <a:normAutofit/>
          </a:bodyPr>
          <a:lstStyle/>
          <a:p>
            <a:pPr algn="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s-ES" dirty="0" smtClean="0">
                <a:latin typeface="Times New Roman" panose="02020603050405020304" pitchFamily="18" charset="0"/>
                <a:cs typeface="Times New Roman" panose="02020603050405020304" pitchFamily="18" charset="0"/>
              </a:rPr>
              <a:t>Programación estructurada</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459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37</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s-ES" dirty="0" smtClean="0">
                <a:latin typeface="Times New Roman" panose="02020603050405020304" pitchFamily="18" charset="0"/>
                <a:cs typeface="Times New Roman" panose="02020603050405020304" pitchFamily="18" charset="0"/>
              </a:rPr>
              <a:t>Programación estructurada</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365194" y="1092215"/>
            <a:ext cx="7541736" cy="461665"/>
          </a:xfrm>
          <a:prstGeom prst="rect">
            <a:avLst/>
          </a:prstGeom>
          <a:noFill/>
        </p:spPr>
        <p:txBody>
          <a:bodyPr wrap="square" rtlCol="0">
            <a:spAutoFit/>
          </a:bodyPr>
          <a:lstStyle/>
          <a:p>
            <a:pPr marL="360363" indent="-360363">
              <a:buFont typeface="Wingdings"/>
              <a:buChar char="Ø"/>
            </a:pPr>
            <a:r>
              <a:rPr lang="es-ES" sz="2400" b="1" dirty="0" smtClean="0">
                <a:latin typeface="Times New Roman" pitchFamily="18" charset="0"/>
                <a:cs typeface="Times New Roman" pitchFamily="18" charset="0"/>
              </a:rPr>
              <a:t>Inconvenientes de la programación estructurada</a:t>
            </a:r>
          </a:p>
        </p:txBody>
      </p:sp>
      <p:sp>
        <p:nvSpPr>
          <p:cNvPr id="13" name="12 CuadroTexto"/>
          <p:cNvSpPr txBox="1"/>
          <p:nvPr/>
        </p:nvSpPr>
        <p:spPr>
          <a:xfrm>
            <a:off x="1365192" y="1887796"/>
            <a:ext cx="7527285" cy="2308324"/>
          </a:xfrm>
          <a:prstGeom prst="rect">
            <a:avLst/>
          </a:prstGeom>
          <a:noFill/>
        </p:spPr>
        <p:txBody>
          <a:bodyPr wrap="square" rtlCol="0">
            <a:spAutoFit/>
          </a:bodyPr>
          <a:lstStyle/>
          <a:p>
            <a:pPr marL="358775" indent="-358775" algn="just">
              <a:buFont typeface="+mj-lt"/>
              <a:buAutoNum type="arabicParenR"/>
            </a:pPr>
            <a:r>
              <a:rPr lang="es-ES" sz="2400" dirty="0" smtClean="0">
                <a:latin typeface="Times New Roman" pitchFamily="18" charset="0"/>
                <a:cs typeface="Times New Roman" pitchFamily="18" charset="0"/>
              </a:rPr>
              <a:t>El principal inconveniente de este método es que se obtiene un único bloque de programas,  que cuando se hace demasiado grande puede resultar problemático su manejo, esto se resuelve empleando la programación modular. Definiendo módulos interdependientes programados y compilados por separado</a:t>
            </a:r>
          </a:p>
        </p:txBody>
      </p:sp>
    </p:spTree>
    <p:extLst>
      <p:ext uri="{BB962C8B-B14F-4D97-AF65-F5344CB8AC3E}">
        <p14:creationId xmlns:p14="http://schemas.microsoft.com/office/powerpoint/2010/main" val="413298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38</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modular</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754376" y="891995"/>
            <a:ext cx="8149870"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Uno de los métodos más conocidos para resolver un problema es dividirlo en problemas más pequeños, llamados </a:t>
            </a:r>
            <a:r>
              <a:rPr lang="es-ES" sz="2400" dirty="0" err="1" smtClean="0">
                <a:latin typeface="Times New Roman" pitchFamily="18" charset="0"/>
                <a:cs typeface="Times New Roman" pitchFamily="18" charset="0"/>
              </a:rPr>
              <a:t>subproblemas</a:t>
            </a:r>
            <a:r>
              <a:rPr lang="es-ES" sz="2400" dirty="0" smtClean="0">
                <a:latin typeface="Times New Roman" pitchFamily="18" charset="0"/>
                <a:cs typeface="Times New Roman" pitchFamily="18" charset="0"/>
              </a:rPr>
              <a:t>.</a:t>
            </a:r>
          </a:p>
        </p:txBody>
      </p:sp>
      <p:sp>
        <p:nvSpPr>
          <p:cNvPr id="13" name="12 CuadroTexto"/>
          <p:cNvSpPr txBox="1"/>
          <p:nvPr/>
        </p:nvSpPr>
        <p:spPr>
          <a:xfrm>
            <a:off x="1062396" y="1808225"/>
            <a:ext cx="7533829"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De esta manera, n lugar de resolver una tarea compleja y tediosa, resolvemos otras más sencillas y a partir de ellas llegamos a la solución.</a:t>
            </a:r>
          </a:p>
        </p:txBody>
      </p:sp>
      <p:sp>
        <p:nvSpPr>
          <p:cNvPr id="14" name="13 CuadroTexto"/>
          <p:cNvSpPr txBox="1"/>
          <p:nvPr/>
        </p:nvSpPr>
        <p:spPr>
          <a:xfrm>
            <a:off x="969001" y="3080358"/>
            <a:ext cx="7964877" cy="1569660"/>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Esta técnica se usa mucho en programación ya que programar no es más que resolver problemas, y se le suele llamar diseño descendente, metodología del divide y vencerás o programación top-</a:t>
            </a:r>
            <a:r>
              <a:rPr lang="es-ES" sz="2400" dirty="0" err="1" smtClean="0">
                <a:latin typeface="Times New Roman" pitchFamily="18" charset="0"/>
                <a:cs typeface="Times New Roman" pitchFamily="18" charset="0"/>
              </a:rPr>
              <a:t>down</a:t>
            </a:r>
            <a:r>
              <a:rPr lang="es-ES" sz="24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1392224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39</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modular</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111445" y="1069826"/>
            <a:ext cx="7679990"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Un </a:t>
            </a:r>
            <a:r>
              <a:rPr lang="es-ES" sz="2400" b="1" dirty="0" err="1" smtClean="0">
                <a:latin typeface="Times New Roman" pitchFamily="18" charset="0"/>
                <a:cs typeface="Times New Roman" pitchFamily="18" charset="0"/>
              </a:rPr>
              <a:t>subproblema</a:t>
            </a:r>
            <a:r>
              <a:rPr lang="es-ES" sz="2400" dirty="0" smtClean="0">
                <a:latin typeface="Times New Roman" pitchFamily="18" charset="0"/>
                <a:cs typeface="Times New Roman" pitchFamily="18" charset="0"/>
              </a:rPr>
              <a:t> se denomina </a:t>
            </a:r>
            <a:r>
              <a:rPr lang="es-ES" sz="2400" b="1" dirty="0" smtClean="0">
                <a:latin typeface="Times New Roman" pitchFamily="18" charset="0"/>
                <a:cs typeface="Times New Roman" pitchFamily="18" charset="0"/>
              </a:rPr>
              <a:t>módulo</a:t>
            </a:r>
            <a:r>
              <a:rPr lang="es-ES" sz="2400" dirty="0" smtClean="0">
                <a:latin typeface="Times New Roman" pitchFamily="18" charset="0"/>
                <a:cs typeface="Times New Roman" pitchFamily="18" charset="0"/>
              </a:rPr>
              <a:t> y es una parte del problema que se puede resolver de manera independiente.</a:t>
            </a:r>
          </a:p>
        </p:txBody>
      </p:sp>
      <p:sp>
        <p:nvSpPr>
          <p:cNvPr id="13" name="12 CuadroTexto"/>
          <p:cNvSpPr txBox="1"/>
          <p:nvPr/>
        </p:nvSpPr>
        <p:spPr>
          <a:xfrm>
            <a:off x="1229417" y="2266340"/>
            <a:ext cx="7444046" cy="1938992"/>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Que un módulo sea independiente nos permite, por un lado, concentrarnos en su resolución olvidándonos del resto del problema, y por otro lado, permite </a:t>
            </a:r>
            <a:r>
              <a:rPr lang="es-ES" sz="2400" b="1" i="1" dirty="0" smtClean="0">
                <a:latin typeface="Times New Roman" pitchFamily="18" charset="0"/>
                <a:cs typeface="Times New Roman" pitchFamily="18" charset="0"/>
              </a:rPr>
              <a:t>reutilizar</a:t>
            </a:r>
            <a:r>
              <a:rPr lang="es-ES" sz="2400" dirty="0" smtClean="0">
                <a:latin typeface="Times New Roman" pitchFamily="18" charset="0"/>
                <a:cs typeface="Times New Roman" pitchFamily="18" charset="0"/>
              </a:rPr>
              <a:t> la solución obtenida para otra parte del programa u otro programa distinto.</a:t>
            </a:r>
          </a:p>
        </p:txBody>
      </p:sp>
    </p:spTree>
    <p:extLst>
      <p:ext uri="{BB962C8B-B14F-4D97-AF65-F5344CB8AC3E}">
        <p14:creationId xmlns:p14="http://schemas.microsoft.com/office/powerpoint/2010/main" val="2095314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169488" y="27746"/>
            <a:ext cx="7940660"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2137365" y="733679"/>
            <a:ext cx="6566315"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Primer lenguaje de programación  (1843)</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4 CuadroTexto"/>
          <p:cNvSpPr txBox="1"/>
          <p:nvPr/>
        </p:nvSpPr>
        <p:spPr>
          <a:xfrm>
            <a:off x="3395606" y="1654109"/>
            <a:ext cx="3359510" cy="2308324"/>
          </a:xfrm>
          <a:prstGeom prst="rect">
            <a:avLst/>
          </a:prstGeom>
          <a:noFill/>
        </p:spPr>
        <p:txBody>
          <a:bodyPr wrap="square" rtlCol="0">
            <a:spAutoFit/>
          </a:bodyPr>
          <a:lstStyle/>
          <a:p>
            <a:pPr algn="ctr">
              <a:tabLst>
                <a:tab pos="0" algn="l"/>
              </a:tabLst>
            </a:pPr>
            <a:r>
              <a:rPr lang="es-ES" sz="2400" b="1" i="1" dirty="0" smtClean="0">
                <a:latin typeface="Times New Roman" panose="02020603050405020304" pitchFamily="18" charset="0"/>
                <a:cs typeface="Times New Roman" panose="02020603050405020304" pitchFamily="18" charset="0"/>
              </a:rPr>
              <a:t>Ada </a:t>
            </a:r>
            <a:r>
              <a:rPr lang="es-ES" sz="2400" b="1" i="1" dirty="0" err="1" smtClean="0">
                <a:latin typeface="Times New Roman" panose="02020603050405020304" pitchFamily="18" charset="0"/>
                <a:cs typeface="Times New Roman" panose="02020603050405020304" pitchFamily="18" charset="0"/>
              </a:rPr>
              <a:t>Lovelace</a:t>
            </a:r>
            <a:r>
              <a:rPr lang="es-ES" sz="2400" b="1" i="1" dirty="0" smtClean="0">
                <a:latin typeface="Times New Roman" panose="02020603050405020304" pitchFamily="18" charset="0"/>
                <a:cs typeface="Times New Roman" panose="02020603050405020304" pitchFamily="18" charset="0"/>
              </a:rPr>
              <a:t> </a:t>
            </a:r>
            <a:r>
              <a:rPr lang="es-ES" sz="2400" dirty="0" smtClean="0">
                <a:latin typeface="Times New Roman" panose="02020603050405020304" pitchFamily="18" charset="0"/>
                <a:cs typeface="Times New Roman" panose="02020603050405020304" pitchFamily="18" charset="0"/>
              </a:rPr>
              <a:t>desarrolla el primer lenguaje de programación cuando escribió un algoritmo para la máquina analítica de Charles Babbage.</a:t>
            </a:r>
            <a:endParaRPr lang="es-ES" sz="2400" dirty="0">
              <a:latin typeface="Times New Roman" panose="02020603050405020304" pitchFamily="18" charset="0"/>
              <a:cs typeface="Times New Roman" panose="02020603050405020304" pitchFamily="18" charset="0"/>
            </a:endParaRPr>
          </a:p>
        </p:txBody>
      </p:sp>
      <p:pic>
        <p:nvPicPr>
          <p:cNvPr id="14" name="Picture 2" descr="Resultado de imagen de ada lovela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9928" y="1735954"/>
            <a:ext cx="1986713" cy="21615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maquina analitica de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60" y="1682051"/>
            <a:ext cx="2974534" cy="2522573"/>
          </a:xfrm>
          <a:prstGeom prst="rect">
            <a:avLst/>
          </a:prstGeom>
          <a:noFill/>
          <a:ln w="38100" cmpd="thickThi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740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40</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modular</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2"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9" y="4952707"/>
            <a:ext cx="3069602" cy="1483641"/>
          </a:xfrm>
          <a:prstGeom prst="rect">
            <a:avLst/>
          </a:prstGeom>
          <a:noFill/>
          <a:extLst>
            <a:ext uri="{909E8E84-426E-40DD-AFC4-6F175D3DCCD1}">
              <a14:hiddenFill xmlns:a14="http://schemas.microsoft.com/office/drawing/2010/main">
                <a:solidFill>
                  <a:srgbClr val="FFFFFF"/>
                </a:solidFill>
              </a14:hiddenFill>
            </a:ext>
          </a:extLst>
        </p:spPr>
      </p:pic>
      <p:sp>
        <p:nvSpPr>
          <p:cNvPr id="13" name="12 CuadroTexto"/>
          <p:cNvSpPr txBox="1"/>
          <p:nvPr/>
        </p:nvSpPr>
        <p:spPr>
          <a:xfrm>
            <a:off x="296260" y="891995"/>
            <a:ext cx="8495176" cy="769441"/>
          </a:xfrm>
          <a:prstGeom prst="rect">
            <a:avLst/>
          </a:prstGeom>
          <a:noFill/>
        </p:spPr>
        <p:txBody>
          <a:bodyPr wrap="square" rtlCol="0">
            <a:spAutoFit/>
          </a:bodyPr>
          <a:lstStyle/>
          <a:p>
            <a:pPr algn="ctr"/>
            <a:r>
              <a:rPr lang="es-ES" sz="2200" dirty="0" smtClean="0">
                <a:latin typeface="Times New Roman" pitchFamily="18" charset="0"/>
                <a:cs typeface="Times New Roman" pitchFamily="18" charset="0"/>
              </a:rPr>
              <a:t>Cada módulo se codifica dentro del programa como una sección de código independiente que realiza una tarea especifica dentro del programa</a:t>
            </a:r>
          </a:p>
        </p:txBody>
      </p:sp>
      <p:pic>
        <p:nvPicPr>
          <p:cNvPr id="14" name="Picture 2"/>
          <p:cNvPicPr>
            <a:picLocks noChangeAspect="1" noChangeArrowheads="1"/>
          </p:cNvPicPr>
          <p:nvPr/>
        </p:nvPicPr>
        <p:blipFill>
          <a:blip r:embed="rId3" cstate="print"/>
          <a:srcRect/>
          <a:stretch>
            <a:fillRect/>
          </a:stretch>
        </p:blipFill>
        <p:spPr bwMode="auto">
          <a:xfrm>
            <a:off x="1178002" y="1823438"/>
            <a:ext cx="7026689" cy="2877160"/>
          </a:xfrm>
          <a:prstGeom prst="rect">
            <a:avLst/>
          </a:prstGeom>
          <a:noFill/>
          <a:ln w="9525">
            <a:noFill/>
            <a:miter lim="800000"/>
            <a:headEnd/>
            <a:tailEnd/>
          </a:ln>
        </p:spPr>
      </p:pic>
    </p:spTree>
    <p:extLst>
      <p:ext uri="{BB962C8B-B14F-4D97-AF65-F5344CB8AC3E}">
        <p14:creationId xmlns:p14="http://schemas.microsoft.com/office/powerpoint/2010/main" val="2573333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41</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modular</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972253" y="739290"/>
            <a:ext cx="7221875" cy="461665"/>
          </a:xfrm>
          <a:prstGeom prst="rect">
            <a:avLst/>
          </a:prstGeom>
          <a:noFill/>
        </p:spPr>
        <p:txBody>
          <a:bodyPr wrap="square" rtlCol="0">
            <a:spAutoFit/>
          </a:bodyPr>
          <a:lstStyle/>
          <a:p>
            <a:pPr marL="360363" indent="-360363">
              <a:buFont typeface="Wingdings"/>
              <a:buChar char="Ø"/>
            </a:pPr>
            <a:r>
              <a:rPr lang="es-ES" sz="2400" b="1" dirty="0" smtClean="0">
                <a:latin typeface="Times New Roman" pitchFamily="18" charset="0"/>
                <a:cs typeface="Times New Roman" pitchFamily="18" charset="0"/>
              </a:rPr>
              <a:t>Ventajas de la programación modular</a:t>
            </a:r>
          </a:p>
        </p:txBody>
      </p:sp>
      <p:sp>
        <p:nvSpPr>
          <p:cNvPr id="13" name="12 CuadroTexto"/>
          <p:cNvSpPr txBox="1"/>
          <p:nvPr/>
        </p:nvSpPr>
        <p:spPr>
          <a:xfrm>
            <a:off x="1389359" y="1350110"/>
            <a:ext cx="7124162" cy="3262432"/>
          </a:xfrm>
          <a:prstGeom prst="rect">
            <a:avLst/>
          </a:prstGeom>
          <a:noFill/>
        </p:spPr>
        <p:txBody>
          <a:bodyPr wrap="square" rtlCol="0">
            <a:spAutoFit/>
          </a:bodyPr>
          <a:lstStyle/>
          <a:p>
            <a:pPr marL="358775" indent="-358775">
              <a:buFont typeface="+mj-lt"/>
              <a:buAutoNum type="arabicParenR"/>
            </a:pPr>
            <a:r>
              <a:rPr lang="es-ES" sz="2200" dirty="0" smtClean="0">
                <a:latin typeface="Times New Roman" pitchFamily="18" charset="0"/>
                <a:cs typeface="Times New Roman" pitchFamily="18" charset="0"/>
              </a:rPr>
              <a:t>Simplifica el diseño</a:t>
            </a:r>
          </a:p>
          <a:p>
            <a:pPr marL="358775" indent="-358775">
              <a:spcBef>
                <a:spcPts val="600"/>
              </a:spcBef>
              <a:buFont typeface="+mj-lt"/>
              <a:buAutoNum type="arabicParenR"/>
            </a:pPr>
            <a:r>
              <a:rPr lang="es-ES" sz="2200" dirty="0" smtClean="0">
                <a:latin typeface="Times New Roman" pitchFamily="18" charset="0"/>
                <a:cs typeface="Times New Roman" pitchFamily="18" charset="0"/>
              </a:rPr>
              <a:t>Disminuye la complejidad de los algoritmos</a:t>
            </a:r>
          </a:p>
          <a:p>
            <a:pPr marL="358775" indent="-358775">
              <a:spcBef>
                <a:spcPts val="600"/>
              </a:spcBef>
              <a:buFont typeface="+mj-lt"/>
              <a:buAutoNum type="arabicParenR"/>
            </a:pPr>
            <a:r>
              <a:rPr lang="es-ES" sz="2200" dirty="0" smtClean="0">
                <a:latin typeface="Times New Roman" pitchFamily="18" charset="0"/>
                <a:cs typeface="Times New Roman" pitchFamily="18" charset="0"/>
              </a:rPr>
              <a:t>Disminuye el tamaño total del programa</a:t>
            </a:r>
          </a:p>
          <a:p>
            <a:pPr marL="358775" indent="-358775">
              <a:spcBef>
                <a:spcPts val="600"/>
              </a:spcBef>
              <a:buFont typeface="+mj-lt"/>
              <a:buAutoNum type="arabicParenR"/>
            </a:pPr>
            <a:r>
              <a:rPr lang="es-ES" sz="2200" dirty="0" smtClean="0">
                <a:latin typeface="Times New Roman" pitchFamily="18" charset="0"/>
                <a:cs typeface="Times New Roman" pitchFamily="18" charset="0"/>
              </a:rPr>
              <a:t>Ahora en tiempo de programación ya que promueve la reusabilidad del código</a:t>
            </a:r>
          </a:p>
          <a:p>
            <a:pPr marL="358775" indent="-358775">
              <a:spcBef>
                <a:spcPts val="600"/>
              </a:spcBef>
              <a:buFont typeface="+mj-lt"/>
              <a:buAutoNum type="arabicParenR"/>
            </a:pPr>
            <a:r>
              <a:rPr lang="es-ES" sz="2200" dirty="0" smtClean="0">
                <a:latin typeface="Times New Roman" pitchFamily="18" charset="0"/>
                <a:cs typeface="Times New Roman" pitchFamily="18" charset="0"/>
              </a:rPr>
              <a:t>Favorece el trabajo en equipo</a:t>
            </a:r>
          </a:p>
          <a:p>
            <a:pPr marL="358775" indent="-358775">
              <a:spcBef>
                <a:spcPts val="600"/>
              </a:spcBef>
              <a:buFont typeface="+mj-lt"/>
              <a:buAutoNum type="arabicParenR"/>
            </a:pPr>
            <a:r>
              <a:rPr lang="es-ES" sz="2200" dirty="0" smtClean="0">
                <a:latin typeface="Times New Roman" pitchFamily="18" charset="0"/>
                <a:cs typeface="Times New Roman" pitchFamily="18" charset="0"/>
              </a:rPr>
              <a:t>Facilita la depuración y prueba</a:t>
            </a:r>
          </a:p>
          <a:p>
            <a:pPr marL="358775" indent="-358775">
              <a:spcBef>
                <a:spcPts val="600"/>
              </a:spcBef>
              <a:buFont typeface="+mj-lt"/>
              <a:buAutoNum type="arabicParenR"/>
            </a:pPr>
            <a:r>
              <a:rPr lang="es-ES" sz="2200" dirty="0" smtClean="0">
                <a:latin typeface="Times New Roman" pitchFamily="18" charset="0"/>
                <a:cs typeface="Times New Roman" pitchFamily="18" charset="0"/>
              </a:rPr>
              <a:t>Facilita el mantenimiento </a:t>
            </a:r>
          </a:p>
        </p:txBody>
      </p:sp>
    </p:spTree>
    <p:extLst>
      <p:ext uri="{BB962C8B-B14F-4D97-AF65-F5344CB8AC3E}">
        <p14:creationId xmlns:p14="http://schemas.microsoft.com/office/powerpoint/2010/main" val="323397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42</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modular</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532238" y="1685283"/>
            <a:ext cx="6871726" cy="461665"/>
          </a:xfrm>
          <a:prstGeom prst="rect">
            <a:avLst/>
          </a:prstGeom>
          <a:noFill/>
        </p:spPr>
        <p:txBody>
          <a:bodyPr wrap="square" rtlCol="0">
            <a:spAutoFit/>
          </a:bodyPr>
          <a:lstStyle/>
          <a:p>
            <a:pPr marL="360363" indent="-360363">
              <a:buFont typeface="Wingdings"/>
              <a:buChar char="Ø"/>
            </a:pPr>
            <a:r>
              <a:rPr lang="es-ES" sz="2400" b="1" dirty="0" smtClean="0">
                <a:latin typeface="Times New Roman" pitchFamily="18" charset="0"/>
                <a:cs typeface="Times New Roman" pitchFamily="18" charset="0"/>
              </a:rPr>
              <a:t>Desventajas de la programación modular</a:t>
            </a:r>
          </a:p>
        </p:txBody>
      </p:sp>
      <p:sp>
        <p:nvSpPr>
          <p:cNvPr id="13" name="12 CuadroTexto"/>
          <p:cNvSpPr txBox="1"/>
          <p:nvPr/>
        </p:nvSpPr>
        <p:spPr>
          <a:xfrm>
            <a:off x="2308947" y="2325257"/>
            <a:ext cx="4886000" cy="984885"/>
          </a:xfrm>
          <a:prstGeom prst="rect">
            <a:avLst/>
          </a:prstGeom>
          <a:noFill/>
        </p:spPr>
        <p:txBody>
          <a:bodyPr wrap="square" rtlCol="0">
            <a:spAutoFit/>
          </a:bodyPr>
          <a:lstStyle/>
          <a:p>
            <a:pPr marL="358775" indent="-358775">
              <a:buFont typeface="+mj-lt"/>
              <a:buAutoNum type="arabicParenR"/>
            </a:pPr>
            <a:r>
              <a:rPr lang="es-ES" sz="2400" dirty="0" smtClean="0">
                <a:latin typeface="Times New Roman" pitchFamily="18" charset="0"/>
                <a:cs typeface="Times New Roman" pitchFamily="18" charset="0"/>
              </a:rPr>
              <a:t>Separación de módulos</a:t>
            </a:r>
          </a:p>
          <a:p>
            <a:pPr marL="358775" indent="-358775">
              <a:spcBef>
                <a:spcPts val="1200"/>
              </a:spcBef>
              <a:buFont typeface="+mj-lt"/>
              <a:buAutoNum type="arabicParenR"/>
            </a:pPr>
            <a:r>
              <a:rPr lang="es-ES" sz="2400" dirty="0" smtClean="0">
                <a:latin typeface="Times New Roman" pitchFamily="18" charset="0"/>
                <a:cs typeface="Times New Roman" pitchFamily="18" charset="0"/>
              </a:rPr>
              <a:t>Memoria y tiempo de ejecución</a:t>
            </a:r>
          </a:p>
        </p:txBody>
      </p:sp>
    </p:spTree>
    <p:extLst>
      <p:ext uri="{BB962C8B-B14F-4D97-AF65-F5344CB8AC3E}">
        <p14:creationId xmlns:p14="http://schemas.microsoft.com/office/powerpoint/2010/main" val="327780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43</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Orientada a Objetos (POO)</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169061" y="1197405"/>
            <a:ext cx="7684875"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La Programación Orientada a Objetos (POO) es una forma especial de programar, más cercana a como expresaríamos las cosas en la vida real que otros tipos de programación</a:t>
            </a:r>
          </a:p>
        </p:txBody>
      </p:sp>
      <p:sp>
        <p:nvSpPr>
          <p:cNvPr id="13" name="12 CuadroTexto"/>
          <p:cNvSpPr txBox="1"/>
          <p:nvPr/>
        </p:nvSpPr>
        <p:spPr>
          <a:xfrm>
            <a:off x="1255913" y="2644182"/>
            <a:ext cx="7598023" cy="1569660"/>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Con la POO tenemos que aprender a pensar las cosas de una manera distinta, para escribir nuestros programas en términos de objetos, propiedades, métodos y otras cosas que veremos en esta unidad. </a:t>
            </a:r>
          </a:p>
        </p:txBody>
      </p:sp>
    </p:spTree>
    <p:extLst>
      <p:ext uri="{BB962C8B-B14F-4D97-AF65-F5344CB8AC3E}">
        <p14:creationId xmlns:p14="http://schemas.microsoft.com/office/powerpoint/2010/main" val="3150009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44</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Orientada a Objetos (POO)</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628761" y="753702"/>
            <a:ext cx="7718435" cy="461665"/>
          </a:xfrm>
          <a:prstGeom prst="rect">
            <a:avLst/>
          </a:prstGeom>
          <a:noFill/>
        </p:spPr>
        <p:txBody>
          <a:bodyPr wrap="square" rtlCol="0">
            <a:spAutoFit/>
          </a:bodyPr>
          <a:lstStyle/>
          <a:p>
            <a:pPr marL="360363" indent="-360363">
              <a:buFont typeface="Wingdings"/>
              <a:buChar char="Ø"/>
            </a:pPr>
            <a:r>
              <a:rPr lang="es-ES" sz="2400" b="1" dirty="0" smtClean="0">
                <a:latin typeface="Times New Roman" pitchFamily="18" charset="0"/>
                <a:cs typeface="Times New Roman" pitchFamily="18" charset="0"/>
              </a:rPr>
              <a:t>Motivación</a:t>
            </a:r>
          </a:p>
        </p:txBody>
      </p:sp>
      <p:sp>
        <p:nvSpPr>
          <p:cNvPr id="13" name="12 CuadroTexto"/>
          <p:cNvSpPr txBox="1"/>
          <p:nvPr/>
        </p:nvSpPr>
        <p:spPr>
          <a:xfrm>
            <a:off x="1154833" y="1350109"/>
            <a:ext cx="7715288"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Durante años, los programadores se han dedicado a construir aplicaciones muy parecidas que resolvían una y otra vez los mismos problemas.</a:t>
            </a:r>
          </a:p>
        </p:txBody>
      </p:sp>
      <p:sp>
        <p:nvSpPr>
          <p:cNvPr id="14" name="13 CuadroTexto"/>
          <p:cNvSpPr txBox="1"/>
          <p:nvPr/>
        </p:nvSpPr>
        <p:spPr>
          <a:xfrm>
            <a:off x="1154833" y="2550439"/>
            <a:ext cx="7715288" cy="1938992"/>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Para conseguir que los esfuerzos de los programadores puedan ser utilizados por otras personas surge la POO, que es una serie de normas de realizar las cosas de manera que otras personas puedan utilizarlas y adelantar su trabajo, de forma que se pueda reutilizar el código.</a:t>
            </a:r>
          </a:p>
        </p:txBody>
      </p:sp>
    </p:spTree>
    <p:extLst>
      <p:ext uri="{BB962C8B-B14F-4D97-AF65-F5344CB8AC3E}">
        <p14:creationId xmlns:p14="http://schemas.microsoft.com/office/powerpoint/2010/main" val="1684500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45</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Orientada a Objetos (POO)</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313813" y="739290"/>
            <a:ext cx="8640960" cy="461665"/>
          </a:xfrm>
          <a:prstGeom prst="rect">
            <a:avLst/>
          </a:prstGeom>
          <a:noFill/>
        </p:spPr>
        <p:txBody>
          <a:bodyPr wrap="square" rtlCol="0">
            <a:spAutoFit/>
          </a:bodyPr>
          <a:lstStyle/>
          <a:p>
            <a:pPr marL="360363" indent="-360363">
              <a:buFont typeface="Wingdings"/>
              <a:buChar char="Ø"/>
            </a:pPr>
            <a:r>
              <a:rPr lang="es-ES" sz="2400" b="1" dirty="0" smtClean="0">
                <a:latin typeface="Times New Roman" pitchFamily="18" charset="0"/>
                <a:cs typeface="Times New Roman" pitchFamily="18" charset="0"/>
              </a:rPr>
              <a:t>¿Cómo se piensa en objetos?</a:t>
            </a:r>
          </a:p>
        </p:txBody>
      </p:sp>
      <p:sp>
        <p:nvSpPr>
          <p:cNvPr id="13" name="12 CuadroTexto"/>
          <p:cNvSpPr txBox="1"/>
          <p:nvPr/>
        </p:nvSpPr>
        <p:spPr>
          <a:xfrm>
            <a:off x="4743606" y="1491083"/>
            <a:ext cx="3949181"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Pensar en términos de objetos es muy parecido a cómo lo haríamos en la vida real.</a:t>
            </a:r>
          </a:p>
        </p:txBody>
      </p:sp>
      <p:sp>
        <p:nvSpPr>
          <p:cNvPr id="14" name="13 CuadroTexto"/>
          <p:cNvSpPr txBox="1"/>
          <p:nvPr/>
        </p:nvSpPr>
        <p:spPr>
          <a:xfrm>
            <a:off x="1059785" y="3029865"/>
            <a:ext cx="3775738" cy="1569660"/>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Por ejemplo, vamos a pensar en un coche para tratar de </a:t>
            </a:r>
            <a:r>
              <a:rPr lang="es-ES" sz="2400" dirty="0" err="1" smtClean="0">
                <a:latin typeface="Times New Roman" pitchFamily="18" charset="0"/>
                <a:cs typeface="Times New Roman" pitchFamily="18" charset="0"/>
              </a:rPr>
              <a:t>modelizarlo</a:t>
            </a:r>
            <a:r>
              <a:rPr lang="es-ES" sz="2400" dirty="0" smtClean="0">
                <a:latin typeface="Times New Roman" pitchFamily="18" charset="0"/>
                <a:cs typeface="Times New Roman" pitchFamily="18" charset="0"/>
              </a:rPr>
              <a:t> en un esquema de POO.</a:t>
            </a:r>
          </a:p>
        </p:txBody>
      </p:sp>
      <p:pic>
        <p:nvPicPr>
          <p:cNvPr id="15"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785" y="1101295"/>
            <a:ext cx="3563833" cy="19799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coc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943" y="2943068"/>
            <a:ext cx="3498508" cy="196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126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46</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Orientada a Objetos (POO)</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536727" y="785094"/>
            <a:ext cx="6829425" cy="461665"/>
          </a:xfrm>
          <a:prstGeom prst="rect">
            <a:avLst/>
          </a:prstGeom>
          <a:noFill/>
        </p:spPr>
        <p:txBody>
          <a:bodyPr wrap="square" rtlCol="0">
            <a:spAutoFit/>
          </a:bodyPr>
          <a:lstStyle/>
          <a:p>
            <a:pPr marL="360363" indent="-360363">
              <a:buFont typeface="Wingdings"/>
              <a:buChar char="Ø"/>
            </a:pPr>
            <a:r>
              <a:rPr lang="es-ES" sz="2400" b="1" dirty="0" smtClean="0">
                <a:latin typeface="Times New Roman" pitchFamily="18" charset="0"/>
                <a:cs typeface="Times New Roman" pitchFamily="18" charset="0"/>
              </a:rPr>
              <a:t>¿Cómo se piensa en objetos?</a:t>
            </a:r>
          </a:p>
        </p:txBody>
      </p:sp>
      <p:sp>
        <p:nvSpPr>
          <p:cNvPr id="13" name="12 CuadroTexto"/>
          <p:cNvSpPr txBox="1"/>
          <p:nvPr/>
        </p:nvSpPr>
        <p:spPr>
          <a:xfrm>
            <a:off x="1670605" y="1255447"/>
            <a:ext cx="7211252"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Diríamos que el coche es el elemento principal que tiene una serie de características, como podrían ser el color, el modelo o la marca.</a:t>
            </a:r>
          </a:p>
        </p:txBody>
      </p:sp>
      <p:sp>
        <p:nvSpPr>
          <p:cNvPr id="14" name="13 CuadroTexto"/>
          <p:cNvSpPr txBox="1"/>
          <p:nvPr/>
        </p:nvSpPr>
        <p:spPr>
          <a:xfrm>
            <a:off x="1670605" y="2527429"/>
            <a:ext cx="7211252"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Además tiene una serie de funcionalidades asociadas, como pueden ser ponerse en marcha, parar, aparcar, etc.</a:t>
            </a:r>
          </a:p>
        </p:txBody>
      </p:sp>
      <p:pic>
        <p:nvPicPr>
          <p:cNvPr id="15" name="Picture 2" descr="Imagen relacionad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51439" y="3354227"/>
            <a:ext cx="3046475" cy="152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34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05556E-6 -2.22222E-6 L -0.28507 0.00023 " pathEditMode="relative" ptsTypes="AA">
                                      <p:cBhvr>
                                        <p:cTn id="6" dur="325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47</a:t>
              </a:fld>
              <a:endParaRPr lang="es-ES" b="1" dirty="0">
                <a:latin typeface="Times New Roman" panose="02020603050405020304" pitchFamily="18" charset="0"/>
                <a:cs typeface="Times New Roman" panose="02020603050405020304" pitchFamily="18" charset="0"/>
              </a:endParaRPr>
            </a:p>
          </p:txBody>
        </p:sp>
      </p:grpSp>
      <p:sp>
        <p:nvSpPr>
          <p:cNvPr id="11" name="10 CuadroTexto"/>
          <p:cNvSpPr txBox="1"/>
          <p:nvPr/>
        </p:nvSpPr>
        <p:spPr>
          <a:xfrm>
            <a:off x="4868963" y="1044700"/>
            <a:ext cx="3998083" cy="3046988"/>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Pues en un esquema POO el coche sería el objeto, las propiedades serían las características, como el color o el modelo y los métodos serían las funcionalidades asociadas como ponerse en marcha o parar </a:t>
            </a:r>
          </a:p>
        </p:txBody>
      </p:sp>
      <p:pic>
        <p:nvPicPr>
          <p:cNvPr id="12" name="Picture 2" descr="Resultado de imagen de objeto programacion orientada a obje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65" y="1350108"/>
            <a:ext cx="4339530" cy="2901395"/>
          </a:xfrm>
          <a:prstGeom prst="rect">
            <a:avLst/>
          </a:prstGeom>
          <a:noFill/>
          <a:ln w="31750">
            <a:solidFill>
              <a:schemeClr val="tx1"/>
            </a:solidFill>
          </a:ln>
          <a:extLst>
            <a:ext uri="{909E8E84-426E-40DD-AFC4-6F175D3DCCD1}">
              <a14:hiddenFill xmlns:a14="http://schemas.microsoft.com/office/drawing/2010/main">
                <a:solidFill>
                  <a:srgbClr val="FFFFFF"/>
                </a:solidFill>
              </a14:hiddenFill>
            </a:ext>
          </a:extLst>
        </p:spPr>
      </p:pic>
      <p:sp>
        <p:nvSpPr>
          <p:cNvPr id="13" name="Title 3"/>
          <p:cNvSpPr>
            <a:spLocks noGrp="1"/>
          </p:cNvSpPr>
          <p:nvPr>
            <p:ph type="title"/>
          </p:nvPr>
        </p:nvSpPr>
        <p:spPr>
          <a:xfrm>
            <a:off x="8142" y="0"/>
            <a:ext cx="9144000" cy="739290"/>
          </a:xfrm>
        </p:spPr>
        <p:txBody>
          <a:bodyPr>
            <a:normAutofit/>
          </a:bodyPr>
          <a:lstStyle/>
          <a:p>
            <a:pPr algn="r"/>
            <a:r>
              <a:rPr lang="en-US" dirty="0" smtClean="0">
                <a:latin typeface="Times New Roman" panose="02020603050405020304" pitchFamily="18" charset="0"/>
                <a:cs typeface="Times New Roman" panose="02020603050405020304" pitchFamily="18" charset="0"/>
              </a:rPr>
              <a:t>3.- </a:t>
            </a:r>
            <a:r>
              <a:rPr lang="es-ES" dirty="0" smtClean="0">
                <a:latin typeface="Times New Roman" panose="02020603050405020304" pitchFamily="18" charset="0"/>
                <a:cs typeface="Times New Roman" panose="02020603050405020304" pitchFamily="18" charset="0"/>
              </a:rPr>
              <a:t>Programación Orientada a Objetos (POO)</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0833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48</a:t>
              </a:fld>
              <a:endParaRPr lang="es-ES" b="1" dirty="0">
                <a:latin typeface="Times New Roman" panose="02020603050405020304" pitchFamily="18" charset="0"/>
                <a:cs typeface="Times New Roman" panose="02020603050405020304" pitchFamily="18" charset="0"/>
              </a:endParaRPr>
            </a:p>
          </p:txBody>
        </p:sp>
      </p:grpSp>
      <p:pic>
        <p:nvPicPr>
          <p:cNvPr id="11" name="Picture 2" descr="http://4.bp.blogspot.com/-CHEbxMLM6vI/UUACAkUpByI/AAAAAAAAAhs/V_vETqUXInQ/s1600/Clase-Objet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9632"/>
            <a:ext cx="9152142" cy="517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23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49</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340067" y="927701"/>
            <a:ext cx="7527286"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Un objeto no es más que un conjunto de variables (o datos) y métodos (o funciones) relacionados entre sí.</a:t>
            </a:r>
          </a:p>
        </p:txBody>
      </p:sp>
      <p:sp>
        <p:nvSpPr>
          <p:cNvPr id="13" name="12 CuadroTexto"/>
          <p:cNvSpPr txBox="1"/>
          <p:nvPr/>
        </p:nvSpPr>
        <p:spPr>
          <a:xfrm>
            <a:off x="1015937" y="1960930"/>
            <a:ext cx="7832695"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Los objetos en programación se usan para modelar elementos o entidades del mundo real.</a:t>
            </a:r>
          </a:p>
        </p:txBody>
      </p:sp>
      <p:sp>
        <p:nvSpPr>
          <p:cNvPr id="14" name="13 CuadroTexto"/>
          <p:cNvSpPr txBox="1"/>
          <p:nvPr/>
        </p:nvSpPr>
        <p:spPr>
          <a:xfrm>
            <a:off x="1001848" y="2877160"/>
            <a:ext cx="7876543" cy="1569660"/>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Un objeto es, por tanto, la representación en un programa de un concepto, y contiene toda la información necesaria para abstraerlo: datos que describen sus atributos y operaciones que pueden realizarse sobre los mismos</a:t>
            </a:r>
          </a:p>
        </p:txBody>
      </p:sp>
    </p:spTree>
    <p:extLst>
      <p:ext uri="{BB962C8B-B14F-4D97-AF65-F5344CB8AC3E}">
        <p14:creationId xmlns:p14="http://schemas.microsoft.com/office/powerpoint/2010/main" val="1394775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43555" y="27746"/>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1289822" y="583522"/>
            <a:ext cx="5953536"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Primera generación (1940)</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4 CuadroTexto"/>
          <p:cNvSpPr txBox="1"/>
          <p:nvPr/>
        </p:nvSpPr>
        <p:spPr>
          <a:xfrm>
            <a:off x="2892245" y="1114865"/>
            <a:ext cx="5786502" cy="2092881"/>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Código máquina y Ensambladores.</a:t>
            </a:r>
          </a:p>
          <a:p>
            <a:pPr algn="ctr">
              <a:spcBef>
                <a:spcPts val="1200"/>
              </a:spcBef>
            </a:pPr>
            <a:r>
              <a:rPr lang="es-ES" sz="2400" dirty="0" smtClean="0">
                <a:latin typeface="Times New Roman" panose="02020603050405020304" pitchFamily="18" charset="0"/>
                <a:cs typeface="Times New Roman" panose="02020603050405020304" pitchFamily="18" charset="0"/>
              </a:rPr>
              <a:t>La primer generación de lenguajes de programación consistía enteramente de una secuencia de 0’s y 1’s que los controles   del   ordenador    interpreta   como   instrucciones. </a:t>
            </a:r>
            <a:endParaRPr lang="es-ES" sz="2400" dirty="0">
              <a:latin typeface="Times New Roman" panose="02020603050405020304" pitchFamily="18" charset="0"/>
              <a:cs typeface="Times New Roman" panose="02020603050405020304" pitchFamily="18" charset="0"/>
            </a:endParaRPr>
          </a:p>
        </p:txBody>
      </p:sp>
      <p:sp>
        <p:nvSpPr>
          <p:cNvPr id="14" name="15 CuadroTexto"/>
          <p:cNvSpPr txBox="1"/>
          <p:nvPr/>
        </p:nvSpPr>
        <p:spPr>
          <a:xfrm>
            <a:off x="2892245" y="3277424"/>
            <a:ext cx="5802790" cy="1200329"/>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Eran los </a:t>
            </a:r>
            <a:r>
              <a:rPr lang="es-ES" sz="2400" dirty="0">
                <a:latin typeface="Times New Roman" panose="02020603050405020304" pitchFamily="18" charset="0"/>
                <a:cs typeface="Times New Roman" panose="02020603050405020304" pitchFamily="18" charset="0"/>
              </a:rPr>
              <a:t>primeros lenguajes de programación que el ordenador podía entender, son conocidos como lenguaje </a:t>
            </a:r>
            <a:r>
              <a:rPr lang="es-ES" sz="2400" dirty="0" smtClean="0">
                <a:latin typeface="Times New Roman" panose="02020603050405020304" pitchFamily="18" charset="0"/>
                <a:cs typeface="Times New Roman" panose="02020603050405020304" pitchFamily="18" charset="0"/>
              </a:rPr>
              <a:t>máquina</a:t>
            </a:r>
            <a:endParaRPr lang="es-ES" sz="2400" dirty="0">
              <a:latin typeface="Times New Roman" panose="02020603050405020304" pitchFamily="18" charset="0"/>
              <a:cs typeface="Times New Roman" panose="02020603050405020304" pitchFamily="18" charset="0"/>
            </a:endParaRPr>
          </a:p>
        </p:txBody>
      </p:sp>
      <p:pic>
        <p:nvPicPr>
          <p:cNvPr id="1026" name="Picture 2" descr="Cómo se ve un código de lenguaje de máquina?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5" y="1871666"/>
            <a:ext cx="2595985" cy="2606087"/>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872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36 Grupo"/>
          <p:cNvGrpSpPr/>
          <p:nvPr/>
        </p:nvGrpSpPr>
        <p:grpSpPr>
          <a:xfrm>
            <a:off x="3241479" y="1641697"/>
            <a:ext cx="2839285" cy="2832253"/>
            <a:chOff x="2112155" y="1669045"/>
            <a:chExt cx="3784053" cy="3744416"/>
          </a:xfrm>
        </p:grpSpPr>
        <p:sp>
          <p:nvSpPr>
            <p:cNvPr id="15" name="14 Elipse"/>
            <p:cNvSpPr/>
            <p:nvPr/>
          </p:nvSpPr>
          <p:spPr>
            <a:xfrm>
              <a:off x="2112155" y="1669045"/>
              <a:ext cx="3744416" cy="3744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Elipse"/>
            <p:cNvSpPr/>
            <p:nvPr/>
          </p:nvSpPr>
          <p:spPr>
            <a:xfrm>
              <a:off x="2834162" y="2408155"/>
              <a:ext cx="2273628" cy="227362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Rectángulo"/>
            <p:cNvSpPr/>
            <p:nvPr/>
          </p:nvSpPr>
          <p:spPr>
            <a:xfrm rot="20058589">
              <a:off x="3469556" y="3014060"/>
              <a:ext cx="514807" cy="360040"/>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Triángulo isósceles"/>
            <p:cNvSpPr/>
            <p:nvPr/>
          </p:nvSpPr>
          <p:spPr>
            <a:xfrm rot="937863">
              <a:off x="4206843" y="3001123"/>
              <a:ext cx="493305" cy="554281"/>
            </a:xfrm>
            <a:prstGeom prst="triangle">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18 Pentágono regular"/>
            <p:cNvSpPr/>
            <p:nvPr/>
          </p:nvSpPr>
          <p:spPr>
            <a:xfrm>
              <a:off x="3416960" y="3734140"/>
              <a:ext cx="567403" cy="432048"/>
            </a:xfrm>
            <a:prstGeom prst="pentagon">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19 Elipse"/>
            <p:cNvSpPr/>
            <p:nvPr/>
          </p:nvSpPr>
          <p:spPr>
            <a:xfrm>
              <a:off x="4141291" y="3950164"/>
              <a:ext cx="336377" cy="432048"/>
            </a:xfrm>
            <a:prstGeom prst="ellipse">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8" name="27 Conector recto"/>
            <p:cNvCxnSpPr/>
            <p:nvPr/>
          </p:nvCxnSpPr>
          <p:spPr>
            <a:xfrm>
              <a:off x="3139089" y="1837848"/>
              <a:ext cx="277871" cy="804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a:off x="3416960" y="1669045"/>
              <a:ext cx="283701" cy="753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3558810" y="1794266"/>
              <a:ext cx="168149" cy="62835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a:off x="2364103" y="2649906"/>
              <a:ext cx="601396" cy="49830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a:off x="4807092" y="4252145"/>
              <a:ext cx="601396" cy="49830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32 Conector recto"/>
            <p:cNvCxnSpPr>
              <a:endCxn id="15" idx="4"/>
            </p:cNvCxnSpPr>
            <p:nvPr/>
          </p:nvCxnSpPr>
          <p:spPr>
            <a:xfrm>
              <a:off x="3876273" y="4669734"/>
              <a:ext cx="108090" cy="74372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33 CuadroTexto"/>
            <p:cNvSpPr txBox="1"/>
            <p:nvPr/>
          </p:nvSpPr>
          <p:spPr>
            <a:xfrm rot="20290702">
              <a:off x="2976173" y="3234649"/>
              <a:ext cx="1800200" cy="461665"/>
            </a:xfrm>
            <a:prstGeom prst="rect">
              <a:avLst/>
            </a:prstGeom>
            <a:noFill/>
          </p:spPr>
          <p:txBody>
            <a:bodyPr wrap="square" rtlCol="0">
              <a:spAutoFit/>
            </a:bodyPr>
            <a:lstStyle/>
            <a:p>
              <a:r>
                <a:rPr lang="es-ES" sz="2400" b="1" dirty="0" smtClean="0">
                  <a:solidFill>
                    <a:srgbClr val="FF0000"/>
                  </a:solidFill>
                  <a:latin typeface="Times New Roman" panose="02020603050405020304" pitchFamily="18" charset="0"/>
                  <a:cs typeface="Times New Roman" panose="02020603050405020304" pitchFamily="18" charset="0"/>
                </a:rPr>
                <a:t>Privado</a:t>
              </a:r>
              <a:endParaRPr lang="es-ES" sz="2400" b="1" dirty="0">
                <a:solidFill>
                  <a:srgbClr val="FF0000"/>
                </a:solidFill>
                <a:latin typeface="Times New Roman" panose="02020603050405020304" pitchFamily="18" charset="0"/>
                <a:cs typeface="Times New Roman" panose="02020603050405020304" pitchFamily="18" charset="0"/>
              </a:endParaRPr>
            </a:p>
          </p:txBody>
        </p:sp>
        <p:sp>
          <p:nvSpPr>
            <p:cNvPr id="35" name="34 CuadroTexto"/>
            <p:cNvSpPr txBox="1"/>
            <p:nvPr/>
          </p:nvSpPr>
          <p:spPr>
            <a:xfrm rot="2248135">
              <a:off x="4096008" y="2347082"/>
              <a:ext cx="1800200" cy="461665"/>
            </a:xfrm>
            <a:prstGeom prst="rect">
              <a:avLst/>
            </a:prstGeom>
            <a:noFill/>
          </p:spPr>
          <p:txBody>
            <a:bodyPr wrap="square" rtlCol="0">
              <a:spAutoFit/>
            </a:bodyPr>
            <a:lstStyle/>
            <a:p>
              <a:r>
                <a:rPr lang="es-ES" sz="2400" b="1" dirty="0" smtClean="0">
                  <a:solidFill>
                    <a:srgbClr val="FFC000"/>
                  </a:solidFill>
                  <a:latin typeface="Times New Roman" panose="02020603050405020304" pitchFamily="18" charset="0"/>
                  <a:cs typeface="Times New Roman" panose="02020603050405020304" pitchFamily="18" charset="0"/>
                </a:rPr>
                <a:t>Público</a:t>
              </a:r>
              <a:endParaRPr lang="es-ES" sz="2400" b="1" dirty="0">
                <a:solidFill>
                  <a:srgbClr val="FFC000"/>
                </a:solidFill>
                <a:latin typeface="Times New Roman" panose="02020603050405020304" pitchFamily="18" charset="0"/>
                <a:cs typeface="Times New Roman" panose="02020603050405020304" pitchFamily="18" charset="0"/>
              </a:endParaRPr>
            </a:p>
          </p:txBody>
        </p:sp>
      </p:grpSp>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50</a:t>
              </a:fld>
              <a:endParaRPr lang="es-ES" b="1" dirty="0">
                <a:latin typeface="Times New Roman" panose="02020603050405020304" pitchFamily="18" charset="0"/>
                <a:cs typeface="Times New Roman" panose="02020603050405020304" pitchFamily="18" charset="0"/>
              </a:endParaRPr>
            </a:p>
          </p:txBody>
        </p:sp>
      </p:grpSp>
      <p:sp>
        <p:nvSpPr>
          <p:cNvPr id="13"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
        <p:nvSpPr>
          <p:cNvPr id="14" name="13 CuadroTexto"/>
          <p:cNvSpPr txBox="1"/>
          <p:nvPr/>
        </p:nvSpPr>
        <p:spPr>
          <a:xfrm>
            <a:off x="1759700" y="877347"/>
            <a:ext cx="6696179" cy="461665"/>
          </a:xfrm>
          <a:prstGeom prst="rect">
            <a:avLst/>
          </a:prstGeom>
          <a:noFill/>
        </p:spPr>
        <p:txBody>
          <a:bodyPr wrap="square" rtlCol="0">
            <a:spAutoFit/>
          </a:bodyPr>
          <a:lstStyle/>
          <a:p>
            <a:pPr marL="360363" indent="-360363">
              <a:buFont typeface="Wingdings"/>
              <a:buChar char="Ø"/>
            </a:pPr>
            <a:r>
              <a:rPr lang="es-ES" sz="2400" b="1" dirty="0" smtClean="0">
                <a:latin typeface="Times New Roman" pitchFamily="18" charset="0"/>
                <a:cs typeface="Times New Roman" pitchFamily="18" charset="0"/>
              </a:rPr>
              <a:t>Representación visual de un objeto</a:t>
            </a:r>
          </a:p>
        </p:txBody>
      </p:sp>
      <p:sp>
        <p:nvSpPr>
          <p:cNvPr id="21" name="20 CuadroTexto"/>
          <p:cNvSpPr txBox="1"/>
          <p:nvPr/>
        </p:nvSpPr>
        <p:spPr>
          <a:xfrm>
            <a:off x="6995332" y="1916234"/>
            <a:ext cx="2088231" cy="461665"/>
          </a:xfrm>
          <a:prstGeom prst="rect">
            <a:avLst/>
          </a:prstGeom>
          <a:noFill/>
        </p:spPr>
        <p:txBody>
          <a:bodyPr wrap="square" rtlCol="0">
            <a:spAutoFit/>
          </a:bodyPr>
          <a:lstStyle/>
          <a:p>
            <a:r>
              <a:rPr lang="es-ES" sz="2400" b="1" dirty="0" smtClean="0">
                <a:latin typeface="Times New Roman" panose="02020603050405020304" pitchFamily="18" charset="0"/>
                <a:cs typeface="Times New Roman" panose="02020603050405020304" pitchFamily="18" charset="0"/>
              </a:rPr>
              <a:t>Variables</a:t>
            </a:r>
            <a:endParaRPr lang="es-ES" sz="2400" b="1" dirty="0">
              <a:latin typeface="Times New Roman" panose="02020603050405020304" pitchFamily="18" charset="0"/>
              <a:cs typeface="Times New Roman" panose="02020603050405020304" pitchFamily="18" charset="0"/>
            </a:endParaRPr>
          </a:p>
        </p:txBody>
      </p:sp>
      <p:cxnSp>
        <p:nvCxnSpPr>
          <p:cNvPr id="22" name="21 Conector recto de flecha"/>
          <p:cNvCxnSpPr/>
          <p:nvPr/>
        </p:nvCxnSpPr>
        <p:spPr>
          <a:xfrm flipH="1">
            <a:off x="4697468" y="2159773"/>
            <a:ext cx="2333782" cy="487534"/>
          </a:xfrm>
          <a:prstGeom prst="straightConnector1">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flipH="1">
            <a:off x="5046085" y="2179884"/>
            <a:ext cx="1956168" cy="1350636"/>
          </a:xfrm>
          <a:prstGeom prst="straightConnector1">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a:off x="2788276" y="1548900"/>
            <a:ext cx="2088231" cy="461665"/>
          </a:xfrm>
          <a:prstGeom prst="rect">
            <a:avLst/>
          </a:prstGeom>
          <a:noFill/>
        </p:spPr>
        <p:txBody>
          <a:bodyPr wrap="square" rtlCol="0">
            <a:spAutoFit/>
          </a:bodyPr>
          <a:lstStyle/>
          <a:p>
            <a:r>
              <a:rPr lang="es-ES" sz="2400" b="1" dirty="0" smtClean="0">
                <a:latin typeface="Times New Roman" panose="02020603050405020304" pitchFamily="18" charset="0"/>
                <a:cs typeface="Times New Roman" panose="02020603050405020304" pitchFamily="18" charset="0"/>
              </a:rPr>
              <a:t>Objeto</a:t>
            </a:r>
          </a:p>
        </p:txBody>
      </p:sp>
      <p:sp>
        <p:nvSpPr>
          <p:cNvPr id="25" name="24 CuadroTexto"/>
          <p:cNvSpPr txBox="1"/>
          <p:nvPr/>
        </p:nvSpPr>
        <p:spPr>
          <a:xfrm>
            <a:off x="1228460" y="3324104"/>
            <a:ext cx="2088231" cy="461665"/>
          </a:xfrm>
          <a:prstGeom prst="rect">
            <a:avLst/>
          </a:prstGeom>
          <a:noFill/>
        </p:spPr>
        <p:txBody>
          <a:bodyPr wrap="square" rtlCol="0">
            <a:spAutoFit/>
          </a:bodyPr>
          <a:lstStyle/>
          <a:p>
            <a:r>
              <a:rPr lang="es-ES" sz="2400" b="1" dirty="0" smtClean="0">
                <a:latin typeface="Times New Roman" panose="02020603050405020304" pitchFamily="18" charset="0"/>
                <a:cs typeface="Times New Roman" panose="02020603050405020304" pitchFamily="18" charset="0"/>
              </a:rPr>
              <a:t>Métodos</a:t>
            </a:r>
            <a:endParaRPr lang="es-ES" sz="2400" b="1" dirty="0">
              <a:latin typeface="Times New Roman" panose="02020603050405020304" pitchFamily="18" charset="0"/>
              <a:cs typeface="Times New Roman" panose="02020603050405020304" pitchFamily="18" charset="0"/>
            </a:endParaRPr>
          </a:p>
        </p:txBody>
      </p:sp>
      <p:cxnSp>
        <p:nvCxnSpPr>
          <p:cNvPr id="26" name="25 Conector recto de flecha"/>
          <p:cNvCxnSpPr/>
          <p:nvPr/>
        </p:nvCxnSpPr>
        <p:spPr>
          <a:xfrm flipV="1">
            <a:off x="2539195" y="2198423"/>
            <a:ext cx="1334073" cy="1419274"/>
          </a:xfrm>
          <a:prstGeom prst="straightConnector1">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26 Conector recto de flecha"/>
          <p:cNvCxnSpPr/>
          <p:nvPr/>
        </p:nvCxnSpPr>
        <p:spPr>
          <a:xfrm>
            <a:off x="2539195" y="3617697"/>
            <a:ext cx="2739100" cy="492020"/>
          </a:xfrm>
          <a:prstGeom prst="straightConnector1">
            <a:avLst/>
          </a:prstGeom>
          <a:ln w="476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1623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51</a:t>
              </a:fld>
              <a:endParaRPr lang="es-ES" b="1" dirty="0">
                <a:latin typeface="Times New Roman" panose="02020603050405020304" pitchFamily="18" charset="0"/>
                <a:cs typeface="Times New Roman" panose="02020603050405020304" pitchFamily="18" charset="0"/>
              </a:endParaRPr>
            </a:p>
          </p:txBody>
        </p:sp>
      </p:grpSp>
      <p:pic>
        <p:nvPicPr>
          <p:cNvPr id="13"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9" y="4952707"/>
            <a:ext cx="3069602" cy="1483641"/>
          </a:xfrm>
          <a:prstGeom prst="rect">
            <a:avLst/>
          </a:prstGeom>
          <a:noFill/>
          <a:extLst>
            <a:ext uri="{909E8E84-426E-40DD-AFC4-6F175D3DCCD1}">
              <a14:hiddenFill xmlns:a14="http://schemas.microsoft.com/office/drawing/2010/main">
                <a:solidFill>
                  <a:srgbClr val="FFFFFF"/>
                </a:solidFill>
              </a14:hiddenFill>
            </a:ext>
          </a:extLst>
        </p:spPr>
      </p:pic>
      <p:sp>
        <p:nvSpPr>
          <p:cNvPr id="14" name="13 CuadroTexto"/>
          <p:cNvSpPr txBox="1"/>
          <p:nvPr/>
        </p:nvSpPr>
        <p:spPr>
          <a:xfrm>
            <a:off x="1322872" y="739290"/>
            <a:ext cx="7493512"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Los atributos del objeto (estado) y lo que el objeto puede hacer (comportamiento) están expresados por las variables y los métodos que componen el objeto respectivamente</a:t>
            </a:r>
          </a:p>
        </p:txBody>
      </p:sp>
      <p:pic>
        <p:nvPicPr>
          <p:cNvPr id="15" name="Picture 1"/>
          <p:cNvPicPr>
            <a:picLocks noChangeAspect="1" noChangeArrowheads="1"/>
          </p:cNvPicPr>
          <p:nvPr/>
        </p:nvPicPr>
        <p:blipFill>
          <a:blip r:embed="rId3" cstate="print"/>
          <a:srcRect/>
          <a:stretch>
            <a:fillRect/>
          </a:stretch>
        </p:blipFill>
        <p:spPr bwMode="auto">
          <a:xfrm>
            <a:off x="2093212" y="2008644"/>
            <a:ext cx="5838298" cy="2913180"/>
          </a:xfrm>
          <a:prstGeom prst="rect">
            <a:avLst/>
          </a:prstGeom>
          <a:noFill/>
          <a:ln w="9525">
            <a:noFill/>
            <a:miter lim="800000"/>
            <a:headEnd/>
            <a:tailEnd/>
          </a:ln>
        </p:spPr>
      </p:pic>
      <p:sp>
        <p:nvSpPr>
          <p:cNvPr id="16"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4188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52</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517899" y="1197405"/>
            <a:ext cx="7382721"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Este hecho de empaquetar o proteger las variables miembro con los métodos miembro se denomina </a:t>
            </a:r>
            <a:r>
              <a:rPr lang="es-ES" sz="2400" b="1" dirty="0" smtClean="0">
                <a:latin typeface="Times New Roman" pitchFamily="18" charset="0"/>
                <a:cs typeface="Times New Roman" pitchFamily="18" charset="0"/>
              </a:rPr>
              <a:t>encapsulación</a:t>
            </a:r>
            <a:r>
              <a:rPr lang="es-ES" sz="2400" dirty="0" smtClean="0">
                <a:latin typeface="Times New Roman" pitchFamily="18" charset="0"/>
                <a:cs typeface="Times New Roman" pitchFamily="18" charset="0"/>
              </a:rPr>
              <a:t>. </a:t>
            </a:r>
          </a:p>
        </p:txBody>
      </p:sp>
      <p:sp>
        <p:nvSpPr>
          <p:cNvPr id="13" name="12 CuadroTexto"/>
          <p:cNvSpPr txBox="1"/>
          <p:nvPr/>
        </p:nvSpPr>
        <p:spPr>
          <a:xfrm>
            <a:off x="1723236" y="2626278"/>
            <a:ext cx="6871727" cy="1569660"/>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A menudo, por razones prácticas, es posible que un objeto desee exponer alguna de sus variables miembro, o proteger otras de sus propios métodos o funciones miembro. </a:t>
            </a:r>
          </a:p>
        </p:txBody>
      </p:sp>
    </p:spTree>
    <p:extLst>
      <p:ext uri="{BB962C8B-B14F-4D97-AF65-F5344CB8AC3E}">
        <p14:creationId xmlns:p14="http://schemas.microsoft.com/office/powerpoint/2010/main" val="2272908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53</a:t>
              </a:fld>
              <a:endParaRPr lang="es-ES" b="1" dirty="0">
                <a:latin typeface="Times New Roman" panose="02020603050405020304" pitchFamily="18" charset="0"/>
                <a:cs typeface="Times New Roman" panose="02020603050405020304" pitchFamily="18" charset="0"/>
              </a:endParaRPr>
            </a:p>
          </p:txBody>
        </p:sp>
      </p:grpSp>
      <p:sp>
        <p:nvSpPr>
          <p:cNvPr id="11" name="10 CuadroTexto"/>
          <p:cNvSpPr txBox="1"/>
          <p:nvPr/>
        </p:nvSpPr>
        <p:spPr>
          <a:xfrm>
            <a:off x="1670605" y="872783"/>
            <a:ext cx="7214754" cy="1569660"/>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Java permite establecer 4 niveles de protección de las variables y de las funciones miembro. Los niveles de protección determinan que objetos y clases pueden acceder a qué variables o a qué métodos.</a:t>
            </a:r>
          </a:p>
        </p:txBody>
      </p:sp>
      <p:grpSp>
        <p:nvGrpSpPr>
          <p:cNvPr id="15" name="14 Grupo"/>
          <p:cNvGrpSpPr/>
          <p:nvPr/>
        </p:nvGrpSpPr>
        <p:grpSpPr>
          <a:xfrm>
            <a:off x="3920645" y="2724453"/>
            <a:ext cx="2804188" cy="1800494"/>
            <a:chOff x="4552748" y="2724454"/>
            <a:chExt cx="2804188" cy="1800494"/>
          </a:xfrm>
        </p:grpSpPr>
        <p:sp>
          <p:nvSpPr>
            <p:cNvPr id="12" name="11 CuadroTexto"/>
            <p:cNvSpPr txBox="1"/>
            <p:nvPr/>
          </p:nvSpPr>
          <p:spPr>
            <a:xfrm>
              <a:off x="4724705" y="2724455"/>
              <a:ext cx="2632231" cy="1800493"/>
            </a:xfrm>
            <a:prstGeom prst="rect">
              <a:avLst/>
            </a:prstGeom>
            <a:noFill/>
          </p:spPr>
          <p:txBody>
            <a:bodyPr wrap="square" rtlCol="0">
              <a:spAutoFit/>
            </a:bodyPr>
            <a:lstStyle/>
            <a:p>
              <a:pPr marL="261938" indent="-261938">
                <a:buFont typeface="Arial" panose="020B0604020202020204" pitchFamily="34" charset="0"/>
                <a:buChar char="•"/>
              </a:pPr>
              <a:r>
                <a:rPr lang="es-ES" sz="2400" dirty="0" smtClean="0">
                  <a:latin typeface="Times New Roman" panose="02020603050405020304" pitchFamily="18" charset="0"/>
                  <a:cs typeface="Times New Roman" panose="02020603050405020304" pitchFamily="18" charset="0"/>
                </a:rPr>
                <a:t>DEFAULT</a:t>
              </a:r>
            </a:p>
            <a:p>
              <a:pPr marL="261938" indent="-261938">
                <a:spcBef>
                  <a:spcPts val="600"/>
                </a:spcBef>
                <a:buFont typeface="Arial" panose="020B0604020202020204" pitchFamily="34" charset="0"/>
                <a:buChar char="•"/>
              </a:pPr>
              <a:r>
                <a:rPr lang="es-ES" sz="2400" dirty="0" smtClean="0">
                  <a:latin typeface="Times New Roman" panose="02020603050405020304" pitchFamily="18" charset="0"/>
                  <a:cs typeface="Times New Roman" panose="02020603050405020304" pitchFamily="18" charset="0"/>
                </a:rPr>
                <a:t>PUBLIC</a:t>
              </a:r>
            </a:p>
            <a:p>
              <a:pPr marL="261938" indent="-261938">
                <a:spcBef>
                  <a:spcPts val="600"/>
                </a:spcBef>
                <a:buFont typeface="Arial" panose="020B0604020202020204" pitchFamily="34" charset="0"/>
                <a:buChar char="•"/>
              </a:pPr>
              <a:r>
                <a:rPr lang="es-ES" sz="2400" dirty="0" smtClean="0">
                  <a:latin typeface="Times New Roman" panose="02020603050405020304" pitchFamily="18" charset="0"/>
                  <a:cs typeface="Times New Roman" panose="02020603050405020304" pitchFamily="18" charset="0"/>
                </a:rPr>
                <a:t>PRIVATE</a:t>
              </a:r>
            </a:p>
            <a:p>
              <a:pPr marL="261938" indent="-261938">
                <a:spcBef>
                  <a:spcPts val="600"/>
                </a:spcBef>
                <a:buFont typeface="Arial" panose="020B0604020202020204" pitchFamily="34" charset="0"/>
                <a:buChar char="•"/>
              </a:pPr>
              <a:r>
                <a:rPr lang="es-ES" sz="2400" dirty="0" smtClean="0">
                  <a:latin typeface="Times New Roman" panose="02020603050405020304" pitchFamily="18" charset="0"/>
                  <a:cs typeface="Times New Roman" panose="02020603050405020304" pitchFamily="18" charset="0"/>
                </a:rPr>
                <a:t>PROTECTED</a:t>
              </a:r>
              <a:endParaRPr lang="es-ES" sz="2400" dirty="0">
                <a:latin typeface="Times New Roman" panose="02020603050405020304" pitchFamily="18" charset="0"/>
                <a:cs typeface="Times New Roman" panose="02020603050405020304" pitchFamily="18" charset="0"/>
              </a:endParaRPr>
            </a:p>
          </p:txBody>
        </p:sp>
        <p:sp>
          <p:nvSpPr>
            <p:cNvPr id="13" name="12 Abrir llave"/>
            <p:cNvSpPr/>
            <p:nvPr/>
          </p:nvSpPr>
          <p:spPr>
            <a:xfrm>
              <a:off x="4552748" y="2724454"/>
              <a:ext cx="202880" cy="1800493"/>
            </a:xfrm>
            <a:prstGeom prst="leftBrace">
              <a:avLst>
                <a:gd name="adj1" fmla="val 32478"/>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sp>
        <p:nvSpPr>
          <p:cNvPr id="14"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7336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54</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365195" y="1197405"/>
            <a:ext cx="7379465" cy="1200329"/>
          </a:xfrm>
          <a:prstGeom prst="rect">
            <a:avLst/>
          </a:prstGeom>
          <a:noFill/>
        </p:spPr>
        <p:txBody>
          <a:bodyPr wrap="square" rtlCol="0">
            <a:spAutoFit/>
          </a:bodyPr>
          <a:lstStyle/>
          <a:p>
            <a:pPr marL="360363" indent="-360363" algn="just">
              <a:buFont typeface="Wingdings"/>
              <a:buChar char="Ø"/>
            </a:pPr>
            <a:r>
              <a:rPr lang="es-ES" sz="2400" b="1" dirty="0" smtClean="0">
                <a:latin typeface="Times New Roman" pitchFamily="18" charset="0"/>
                <a:cs typeface="Times New Roman" pitchFamily="18" charset="0"/>
              </a:rPr>
              <a:t>DEFAULT:</a:t>
            </a:r>
            <a:r>
              <a:rPr lang="es-ES" sz="2400" dirty="0" smtClean="0">
                <a:latin typeface="Times New Roman" pitchFamily="18" charset="0"/>
                <a:cs typeface="Times New Roman" pitchFamily="18" charset="0"/>
              </a:rPr>
              <a:t>  Si no elegimos ningún modificador, se usa el de por defecto, que solo puede ser </a:t>
            </a:r>
            <a:r>
              <a:rPr lang="es-ES" sz="2400" b="1" i="1" dirty="0" smtClean="0">
                <a:latin typeface="Times New Roman" pitchFamily="18" charset="0"/>
                <a:cs typeface="Times New Roman" pitchFamily="18" charset="0"/>
              </a:rPr>
              <a:t>accedido por clases que están en el mismo paquete</a:t>
            </a:r>
          </a:p>
        </p:txBody>
      </p:sp>
      <p:sp>
        <p:nvSpPr>
          <p:cNvPr id="13" name="12 CuadroTexto"/>
          <p:cNvSpPr txBox="1"/>
          <p:nvPr/>
        </p:nvSpPr>
        <p:spPr>
          <a:xfrm>
            <a:off x="1365195" y="2724455"/>
            <a:ext cx="7505395" cy="1569660"/>
          </a:xfrm>
          <a:prstGeom prst="rect">
            <a:avLst/>
          </a:prstGeom>
          <a:noFill/>
        </p:spPr>
        <p:txBody>
          <a:bodyPr wrap="square" rtlCol="0">
            <a:spAutoFit/>
          </a:bodyPr>
          <a:lstStyle/>
          <a:p>
            <a:pPr marL="360363" indent="-360363" algn="just">
              <a:buFont typeface="Wingdings"/>
              <a:buChar char="Ø"/>
            </a:pPr>
            <a:r>
              <a:rPr lang="es-ES" sz="2400" b="1" dirty="0" smtClean="0">
                <a:latin typeface="Times New Roman" pitchFamily="18" charset="0"/>
                <a:cs typeface="Times New Roman" pitchFamily="18" charset="0"/>
              </a:rPr>
              <a:t>PUBLIC:</a:t>
            </a:r>
            <a:r>
              <a:rPr lang="es-ES" sz="2400" dirty="0" smtClean="0">
                <a:latin typeface="Times New Roman" pitchFamily="18" charset="0"/>
                <a:cs typeface="Times New Roman" pitchFamily="18" charset="0"/>
              </a:rPr>
              <a:t>  Este nivel de acceso permite a acceder al elemento </a:t>
            </a:r>
            <a:r>
              <a:rPr lang="es-ES" sz="2400" b="1" i="1" dirty="0" smtClean="0">
                <a:latin typeface="Times New Roman" pitchFamily="18" charset="0"/>
                <a:cs typeface="Times New Roman" pitchFamily="18" charset="0"/>
              </a:rPr>
              <a:t>desde cualquier clase</a:t>
            </a:r>
            <a:r>
              <a:rPr lang="es-ES" sz="2400" dirty="0" smtClean="0">
                <a:latin typeface="Times New Roman" pitchFamily="18" charset="0"/>
                <a:cs typeface="Times New Roman" pitchFamily="18" charset="0"/>
              </a:rPr>
              <a:t>, independientemente de que esta pertenezca o no al paquete en que se encuentra el elemento</a:t>
            </a:r>
            <a:endParaRPr lang="es-ES" sz="2400" b="1" i="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411583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55</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365195" y="1087646"/>
            <a:ext cx="7415978" cy="3123932"/>
          </a:xfrm>
          <a:prstGeom prst="rect">
            <a:avLst/>
          </a:prstGeom>
          <a:noFill/>
        </p:spPr>
        <p:txBody>
          <a:bodyPr wrap="square" rtlCol="0">
            <a:spAutoFit/>
          </a:bodyPr>
          <a:lstStyle/>
          <a:p>
            <a:pPr marL="360363" indent="-360363" algn="just">
              <a:buFont typeface="Wingdings"/>
              <a:buChar char="Ø"/>
            </a:pPr>
            <a:r>
              <a:rPr lang="es-ES" sz="2400" b="1" dirty="0" smtClean="0">
                <a:latin typeface="Times New Roman" pitchFamily="18" charset="0"/>
                <a:cs typeface="Times New Roman" pitchFamily="18" charset="0"/>
              </a:rPr>
              <a:t>PRIVATE:</a:t>
            </a:r>
            <a:r>
              <a:rPr lang="es-ES" sz="2400" dirty="0" smtClean="0">
                <a:latin typeface="Times New Roman" pitchFamily="18" charset="0"/>
                <a:cs typeface="Times New Roman" pitchFamily="18" charset="0"/>
              </a:rPr>
              <a:t>  Es el modificador más restrictivo y especifica que los elementos que lo utilizan </a:t>
            </a:r>
            <a:r>
              <a:rPr lang="es-ES" sz="2400" b="1" i="1" dirty="0" smtClean="0">
                <a:latin typeface="Times New Roman" pitchFamily="18" charset="0"/>
                <a:cs typeface="Times New Roman" pitchFamily="18" charset="0"/>
              </a:rPr>
              <a:t>sólo pueden ser accedidos desde la misma clase en la que se encuentran</a:t>
            </a:r>
            <a:r>
              <a:rPr lang="es-ES" sz="2400" dirty="0" smtClean="0">
                <a:latin typeface="Times New Roman" pitchFamily="18" charset="0"/>
                <a:cs typeface="Times New Roman" pitchFamily="18" charset="0"/>
              </a:rPr>
              <a:t>. </a:t>
            </a:r>
          </a:p>
          <a:p>
            <a:pPr marL="358775" indent="979488" algn="just">
              <a:spcBef>
                <a:spcPts val="600"/>
              </a:spcBef>
            </a:pPr>
            <a:r>
              <a:rPr lang="es-ES" sz="2400" dirty="0" smtClean="0">
                <a:latin typeface="Times New Roman" pitchFamily="18" charset="0"/>
                <a:cs typeface="Times New Roman" pitchFamily="18" charset="0"/>
              </a:rPr>
              <a:t>Este modificador sólo puede utilizarse sobre los miembros de una clase y sobre interfaces y clases internas, no sobre clases o interfaces de primer nivel dado que esto no tendría sentido.</a:t>
            </a:r>
          </a:p>
        </p:txBody>
      </p:sp>
    </p:spTree>
    <p:extLst>
      <p:ext uri="{BB962C8B-B14F-4D97-AF65-F5344CB8AC3E}">
        <p14:creationId xmlns:p14="http://schemas.microsoft.com/office/powerpoint/2010/main" val="3530682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56</a:t>
              </a:fld>
              <a:endParaRPr lang="es-ES" b="1" dirty="0">
                <a:latin typeface="Times New Roman" panose="02020603050405020304" pitchFamily="18" charset="0"/>
                <a:cs typeface="Times New Roman" panose="02020603050405020304" pitchFamily="18" charset="0"/>
              </a:endParaRPr>
            </a:p>
          </p:txBody>
        </p:sp>
      </p:grpSp>
      <p:sp>
        <p:nvSpPr>
          <p:cNvPr id="11" name="10 CuadroTexto"/>
          <p:cNvSpPr txBox="1"/>
          <p:nvPr/>
        </p:nvSpPr>
        <p:spPr>
          <a:xfrm>
            <a:off x="1365195" y="1197405"/>
            <a:ext cx="7377319" cy="2831544"/>
          </a:xfrm>
          <a:prstGeom prst="rect">
            <a:avLst/>
          </a:prstGeom>
          <a:noFill/>
        </p:spPr>
        <p:txBody>
          <a:bodyPr wrap="square" rtlCol="0">
            <a:spAutoFit/>
          </a:bodyPr>
          <a:lstStyle/>
          <a:p>
            <a:pPr marL="360363" indent="-360363" algn="just">
              <a:buFont typeface="Wingdings"/>
              <a:buChar char="Ø"/>
            </a:pPr>
            <a:r>
              <a:rPr lang="es-ES" sz="2400" b="1" dirty="0" smtClean="0">
                <a:latin typeface="Times New Roman" pitchFamily="18" charset="0"/>
                <a:cs typeface="Times New Roman" pitchFamily="18" charset="0"/>
              </a:rPr>
              <a:t>PROTECTED:</a:t>
            </a:r>
            <a:r>
              <a:rPr lang="es-ES" sz="2400" dirty="0" smtClean="0">
                <a:latin typeface="Times New Roman" pitchFamily="18" charset="0"/>
                <a:cs typeface="Times New Roman" pitchFamily="18" charset="0"/>
              </a:rPr>
              <a:t>  Indica que los elementos </a:t>
            </a:r>
            <a:r>
              <a:rPr lang="es-ES" sz="2400" b="1" i="1" dirty="0" smtClean="0">
                <a:latin typeface="Times New Roman" pitchFamily="18" charset="0"/>
                <a:cs typeface="Times New Roman" pitchFamily="18" charset="0"/>
              </a:rPr>
              <a:t>solo pueden ser accedidos desde su mismo paquete y desde cualquier clase que extienda a la clase en que se encuentra</a:t>
            </a:r>
            <a:r>
              <a:rPr lang="es-ES" sz="2400" dirty="0" smtClean="0">
                <a:latin typeface="Times New Roman" pitchFamily="18" charset="0"/>
                <a:cs typeface="Times New Roman" pitchFamily="18" charset="0"/>
              </a:rPr>
              <a:t>, independientemente de si esta se encuentra en el mismo paquete o no. </a:t>
            </a:r>
          </a:p>
          <a:p>
            <a:pPr marL="358775" indent="719138" algn="just">
              <a:spcBef>
                <a:spcPts val="1200"/>
              </a:spcBef>
            </a:pPr>
            <a:r>
              <a:rPr lang="es-ES" sz="2400" dirty="0" smtClean="0">
                <a:latin typeface="Times New Roman" pitchFamily="18" charset="0"/>
                <a:cs typeface="Times New Roman" pitchFamily="18" charset="0"/>
              </a:rPr>
              <a:t>Este modificador, como </a:t>
            </a:r>
            <a:r>
              <a:rPr lang="es-ES" sz="2400" dirty="0" err="1" smtClean="0">
                <a:latin typeface="Times New Roman" pitchFamily="18" charset="0"/>
                <a:cs typeface="Times New Roman" pitchFamily="18" charset="0"/>
              </a:rPr>
              <a:t>private</a:t>
            </a:r>
            <a:r>
              <a:rPr lang="es-ES" sz="2400" dirty="0" smtClean="0">
                <a:latin typeface="Times New Roman" pitchFamily="18" charset="0"/>
                <a:cs typeface="Times New Roman" pitchFamily="18" charset="0"/>
              </a:rPr>
              <a:t>, no tiene sentido a nivel de clases o interfaces no internas</a:t>
            </a:r>
          </a:p>
        </p:txBody>
      </p:sp>
      <p:sp>
        <p:nvSpPr>
          <p:cNvPr id="12"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8932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57</a:t>
              </a:fld>
              <a:endParaRPr lang="es-ES" b="1" dirty="0">
                <a:latin typeface="Times New Roman" panose="02020603050405020304" pitchFamily="18" charset="0"/>
                <a:cs typeface="Times New Roman" panose="02020603050405020304" pitchFamily="18" charset="0"/>
              </a:endParaRPr>
            </a:p>
          </p:txBody>
        </p:sp>
      </p:gr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70" y="1023776"/>
            <a:ext cx="4538151" cy="3474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1 CuadroTexto"/>
          <p:cNvSpPr txBox="1"/>
          <p:nvPr/>
        </p:nvSpPr>
        <p:spPr>
          <a:xfrm>
            <a:off x="5292217" y="1350110"/>
            <a:ext cx="3420888" cy="2677656"/>
          </a:xfrm>
          <a:prstGeom prst="rect">
            <a:avLst/>
          </a:prstGeom>
          <a:noFill/>
        </p:spPr>
        <p:txBody>
          <a:bodyPr wrap="square" rtlCol="0">
            <a:spAutoFit/>
          </a:bodyPr>
          <a:lstStyle/>
          <a:p>
            <a:pPr algn="r"/>
            <a:r>
              <a:rPr lang="es-ES" sz="2400" dirty="0" smtClean="0">
                <a:latin typeface="Times New Roman" panose="02020603050405020304" pitchFamily="18" charset="0"/>
                <a:cs typeface="Times New Roman" panose="02020603050405020304" pitchFamily="18" charset="0"/>
              </a:rPr>
              <a:t>En la herencia, la clase hijo tendrá acceso a todos aquellos campos/métodos definidos como </a:t>
            </a:r>
            <a:r>
              <a:rPr lang="es-ES" sz="2400" b="1" dirty="0" err="1" smtClean="0">
                <a:latin typeface="Times New Roman" panose="02020603050405020304" pitchFamily="18" charset="0"/>
                <a:cs typeface="Times New Roman" panose="02020603050405020304" pitchFamily="18" charset="0"/>
              </a:rPr>
              <a:t>protected</a:t>
            </a:r>
            <a:r>
              <a:rPr lang="es-ES" sz="2400" dirty="0" smtClean="0">
                <a:latin typeface="Times New Roman" panose="02020603050405020304" pitchFamily="18" charset="0"/>
                <a:cs typeface="Times New Roman" panose="02020603050405020304" pitchFamily="18" charset="0"/>
              </a:rPr>
              <a:t> en el Padre, pero no aquellos declarados como </a:t>
            </a:r>
            <a:r>
              <a:rPr lang="es-ES" sz="2400" b="1" dirty="0" err="1" smtClean="0">
                <a:latin typeface="Times New Roman" panose="02020603050405020304" pitchFamily="18" charset="0"/>
                <a:cs typeface="Times New Roman" panose="02020603050405020304" pitchFamily="18" charset="0"/>
              </a:rPr>
              <a:t>private</a:t>
            </a:r>
            <a:r>
              <a:rPr lang="es-ES" sz="2400" dirty="0" smtClean="0">
                <a:latin typeface="Times New Roman" panose="02020603050405020304" pitchFamily="18" charset="0"/>
                <a:cs typeface="Times New Roman" panose="02020603050405020304" pitchFamily="18" charset="0"/>
              </a:rPr>
              <a:t> en el Padre</a:t>
            </a:r>
            <a:endParaRPr lang="es-ES" sz="2400" dirty="0">
              <a:latin typeface="Times New Roman" panose="02020603050405020304" pitchFamily="18" charset="0"/>
              <a:cs typeface="Times New Roman" panose="02020603050405020304" pitchFamily="18" charset="0"/>
            </a:endParaRPr>
          </a:p>
        </p:txBody>
      </p:sp>
      <p:sp>
        <p:nvSpPr>
          <p:cNvPr id="13"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936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58</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4.- ¿Qué es un objeto? </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399734" y="891995"/>
            <a:ext cx="7421392" cy="1200329"/>
          </a:xfrm>
          <a:prstGeom prst="rect">
            <a:avLst/>
          </a:prstGeom>
          <a:noFill/>
        </p:spPr>
        <p:txBody>
          <a:bodyPr wrap="square" rtlCol="0">
            <a:spAutoFit/>
          </a:bodyPr>
          <a:lstStyle/>
          <a:p>
            <a:pPr algn="just"/>
            <a:r>
              <a:rPr lang="es-ES" sz="2400" dirty="0" smtClean="0">
                <a:latin typeface="Times New Roman" pitchFamily="18" charset="0"/>
                <a:cs typeface="Times New Roman" pitchFamily="18" charset="0"/>
              </a:rPr>
              <a:t>El hecho de encapsular las variables y las funciones miembro relacionadas proporciona dos importantes beneficios a los programadores de aplicaciones:</a:t>
            </a:r>
          </a:p>
        </p:txBody>
      </p:sp>
      <p:sp>
        <p:nvSpPr>
          <p:cNvPr id="13" name="12 CuadroTexto"/>
          <p:cNvSpPr txBox="1"/>
          <p:nvPr/>
        </p:nvSpPr>
        <p:spPr>
          <a:xfrm>
            <a:off x="1399734" y="2138070"/>
            <a:ext cx="7421391" cy="1200329"/>
          </a:xfrm>
          <a:prstGeom prst="rect">
            <a:avLst/>
          </a:prstGeom>
          <a:noFill/>
        </p:spPr>
        <p:txBody>
          <a:bodyPr wrap="square" rtlCol="0">
            <a:spAutoFit/>
          </a:bodyPr>
          <a:lstStyle/>
          <a:p>
            <a:pPr marL="269875" indent="-269875" algn="just">
              <a:buFont typeface="Wingdings" pitchFamily="2" charset="2"/>
              <a:buChar char="§"/>
            </a:pPr>
            <a:r>
              <a:rPr lang="es-ES" sz="2400" b="1" dirty="0" smtClean="0">
                <a:latin typeface="Times New Roman" pitchFamily="18" charset="0"/>
                <a:cs typeface="Times New Roman" pitchFamily="18" charset="0"/>
              </a:rPr>
              <a:t>Capacidad de crear módulos</a:t>
            </a:r>
            <a:r>
              <a:rPr lang="es-ES" sz="2400" dirty="0" smtClean="0">
                <a:latin typeface="Times New Roman" pitchFamily="18" charset="0"/>
                <a:cs typeface="Times New Roman" pitchFamily="18" charset="0"/>
              </a:rPr>
              <a:t>: El código fuente de un objeto puede escribirse y mantenerse independiente del código fuente del resto de los objetos.</a:t>
            </a:r>
            <a:endParaRPr lang="es-ES" sz="2400" dirty="0">
              <a:latin typeface="Times New Roman" pitchFamily="18" charset="0"/>
              <a:cs typeface="Times New Roman" pitchFamily="18" charset="0"/>
            </a:endParaRPr>
          </a:p>
        </p:txBody>
      </p:sp>
      <p:sp>
        <p:nvSpPr>
          <p:cNvPr id="14" name="13 CuadroTexto"/>
          <p:cNvSpPr txBox="1"/>
          <p:nvPr/>
        </p:nvSpPr>
        <p:spPr>
          <a:xfrm>
            <a:off x="1399734" y="3338399"/>
            <a:ext cx="7421391" cy="1200329"/>
          </a:xfrm>
          <a:prstGeom prst="rect">
            <a:avLst/>
          </a:prstGeom>
          <a:noFill/>
        </p:spPr>
        <p:txBody>
          <a:bodyPr wrap="square" rtlCol="0">
            <a:spAutoFit/>
          </a:bodyPr>
          <a:lstStyle/>
          <a:p>
            <a:pPr marL="269875" indent="-269875" algn="just">
              <a:buFont typeface="Wingdings" pitchFamily="2" charset="2"/>
              <a:buChar char="§"/>
            </a:pPr>
            <a:r>
              <a:rPr lang="es-ES" sz="2400" b="1" dirty="0" smtClean="0">
                <a:latin typeface="Times New Roman" pitchFamily="18" charset="0"/>
                <a:cs typeface="Times New Roman" pitchFamily="18" charset="0"/>
              </a:rPr>
              <a:t>Protección de información</a:t>
            </a:r>
            <a:r>
              <a:rPr lang="es-ES" sz="2400" dirty="0" smtClean="0">
                <a:latin typeface="Times New Roman" pitchFamily="18" charset="0"/>
                <a:cs typeface="Times New Roman" pitchFamily="18" charset="0"/>
              </a:rPr>
              <a:t>: Un objeto tendrá una interfaz pública perfectamente definida que otros objetos podrán usar para comunicarse con él.</a:t>
            </a:r>
            <a:endParaRPr lang="es-E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30750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59</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5.- ¿Qué es un mensaje? </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670604" y="1044700"/>
            <a:ext cx="7221875" cy="1569660"/>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Normalmente un único objeto por si solo no es muy útil. En general, un objeto aparece como un componente más de un programa o una aplicación que contiene otros muchos objetos.</a:t>
            </a:r>
          </a:p>
        </p:txBody>
      </p:sp>
      <p:sp>
        <p:nvSpPr>
          <p:cNvPr id="13" name="12 CuadroTexto"/>
          <p:cNvSpPr txBox="1"/>
          <p:nvPr/>
        </p:nvSpPr>
        <p:spPr>
          <a:xfrm>
            <a:off x="1517900" y="2840387"/>
            <a:ext cx="7230016" cy="1569660"/>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Es precisamente haciendo uso de esta interacción como los programadores consiguen una funcionalidad de mayor orden y modelar comportamientos mucho más complejos.</a:t>
            </a:r>
          </a:p>
        </p:txBody>
      </p:sp>
    </p:spTree>
    <p:extLst>
      <p:ext uri="{BB962C8B-B14F-4D97-AF65-F5344CB8AC3E}">
        <p14:creationId xmlns:p14="http://schemas.microsoft.com/office/powerpoint/2010/main" val="306239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43555" y="27746"/>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1365195" y="909608"/>
            <a:ext cx="6239339"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Desarrollo del lenguaje ensamblador (1950)</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3" name="14 CuadroTexto"/>
          <p:cNvSpPr txBox="1"/>
          <p:nvPr/>
        </p:nvSpPr>
        <p:spPr>
          <a:xfrm>
            <a:off x="4419295" y="1617528"/>
            <a:ext cx="4400001" cy="2308324"/>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Es un lenguaje de programación de bajo nivel, basado en la representación de código de máquina (binario). El ensamblador realiza la traducción del código de máquina</a:t>
            </a:r>
            <a:endParaRPr lang="es-ES" sz="2400" dirty="0">
              <a:latin typeface="Times New Roman" panose="02020603050405020304" pitchFamily="18" charset="0"/>
              <a:cs typeface="Times New Roman" panose="02020603050405020304" pitchFamily="18" charset="0"/>
            </a:endParaRPr>
          </a:p>
        </p:txBody>
      </p:sp>
      <p:pic>
        <p:nvPicPr>
          <p:cNvPr id="1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37" y="2266340"/>
            <a:ext cx="4115153" cy="219749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03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60</a:t>
              </a:fld>
              <a:endParaRPr lang="es-ES" b="1" dirty="0">
                <a:latin typeface="Times New Roman" panose="02020603050405020304" pitchFamily="18" charset="0"/>
                <a:cs typeface="Times New Roman" panose="02020603050405020304" pitchFamily="18" charset="0"/>
              </a:endParaRPr>
            </a:p>
          </p:txBody>
        </p:sp>
      </p:grpSp>
      <p:sp>
        <p:nvSpPr>
          <p:cNvPr id="13" name="12 CuadroTexto"/>
          <p:cNvSpPr txBox="1"/>
          <p:nvPr/>
        </p:nvSpPr>
        <p:spPr>
          <a:xfrm>
            <a:off x="1670605" y="891995"/>
            <a:ext cx="7029243"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Los objetos de un programa interactúan y se comunican entre ellos por medio de «</a:t>
            </a:r>
            <a:r>
              <a:rPr lang="es-ES" sz="2400" b="1" dirty="0" smtClean="0">
                <a:latin typeface="Times New Roman" pitchFamily="18" charset="0"/>
                <a:cs typeface="Times New Roman" pitchFamily="18" charset="0"/>
              </a:rPr>
              <a:t>mensajes</a:t>
            </a:r>
            <a:r>
              <a:rPr lang="es-ES" sz="2400" dirty="0" smtClean="0">
                <a:latin typeface="Times New Roman" pitchFamily="18" charset="0"/>
                <a:cs typeface="Times New Roman" pitchFamily="18" charset="0"/>
              </a:rPr>
              <a:t>»</a:t>
            </a:r>
          </a:p>
        </p:txBody>
      </p:sp>
      <p:pic>
        <p:nvPicPr>
          <p:cNvPr id="14" name="Picture 2"/>
          <p:cNvPicPr>
            <a:picLocks noChangeAspect="1" noChangeArrowheads="1"/>
          </p:cNvPicPr>
          <p:nvPr/>
        </p:nvPicPr>
        <p:blipFill>
          <a:blip r:embed="rId2" cstate="print"/>
          <a:srcRect/>
          <a:stretch>
            <a:fillRect/>
          </a:stretch>
        </p:blipFill>
        <p:spPr bwMode="auto">
          <a:xfrm>
            <a:off x="1517900" y="1786926"/>
            <a:ext cx="7320690" cy="2818466"/>
          </a:xfrm>
          <a:prstGeom prst="rect">
            <a:avLst/>
          </a:prstGeom>
          <a:noFill/>
          <a:ln w="9525">
            <a:noFill/>
            <a:miter lim="800000"/>
            <a:headEnd/>
            <a:tailEnd/>
          </a:ln>
        </p:spPr>
      </p:pic>
      <p:sp>
        <p:nvSpPr>
          <p:cNvPr id="15"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5.- ¿Qué es un mensaje? </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945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61</a:t>
              </a:fld>
              <a:endParaRPr lang="es-ES" b="1" dirty="0">
                <a:latin typeface="Times New Roman" panose="02020603050405020304" pitchFamily="18" charset="0"/>
                <a:cs typeface="Times New Roman" panose="02020603050405020304" pitchFamily="18" charset="0"/>
              </a:endParaRPr>
            </a:p>
          </p:txBody>
        </p:sp>
      </p:grpSp>
      <p:sp>
        <p:nvSpPr>
          <p:cNvPr id="11" name="10 CuadroTexto"/>
          <p:cNvSpPr txBox="1"/>
          <p:nvPr/>
        </p:nvSpPr>
        <p:spPr>
          <a:xfrm>
            <a:off x="1976015" y="1197405"/>
            <a:ext cx="6719020" cy="2308324"/>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En ocasiones, el objeto que recibe el mensaje necesita más información para saber exactamente lo que tiene que hacer; por ejemplo, cuando se desea cambiar la marcha de una bicicleta, se debe indicar la marcha a la que se quiere cambiar. Esta información se pasa junto con el mensaje en forma de parámetro.</a:t>
            </a:r>
          </a:p>
        </p:txBody>
      </p:sp>
      <p:sp>
        <p:nvSpPr>
          <p:cNvPr id="12" name="11 CuadroTexto"/>
          <p:cNvSpPr txBox="1"/>
          <p:nvPr/>
        </p:nvSpPr>
        <p:spPr>
          <a:xfrm>
            <a:off x="1320457" y="3824788"/>
            <a:ext cx="7374578" cy="461665"/>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La siguiente figura muestra las tres partes de un mensaje</a:t>
            </a:r>
          </a:p>
        </p:txBody>
      </p:sp>
      <p:sp>
        <p:nvSpPr>
          <p:cNvPr id="13"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5.- ¿Qué es un mensaje? </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4689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62</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5.- ¿Qué es un mensaje? </a:t>
            </a:r>
            <a:endParaRPr lang="es-ES" dirty="0">
              <a:latin typeface="Times New Roman" panose="02020603050405020304" pitchFamily="18" charset="0"/>
              <a:cs typeface="Times New Roman" panose="02020603050405020304" pitchFamily="18" charset="0"/>
            </a:endParaRPr>
          </a:p>
        </p:txBody>
      </p:sp>
      <p:pic>
        <p:nvPicPr>
          <p:cNvPr id="12"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9" y="4952707"/>
            <a:ext cx="3069602" cy="1483641"/>
          </a:xfrm>
          <a:prstGeom prst="rect">
            <a:avLst/>
          </a:prstGeom>
          <a:noFill/>
          <a:extLst>
            <a:ext uri="{909E8E84-426E-40DD-AFC4-6F175D3DCCD1}">
              <a14:hiddenFill xmlns:a14="http://schemas.microsoft.com/office/drawing/2010/main">
                <a:solidFill>
                  <a:srgbClr val="FFFFFF"/>
                </a:solidFill>
              </a14:hiddenFill>
            </a:ext>
          </a:extLst>
        </p:spPr>
      </p:pic>
      <p:sp>
        <p:nvSpPr>
          <p:cNvPr id="13" name="12 CuadroTexto"/>
          <p:cNvSpPr txBox="1"/>
          <p:nvPr/>
        </p:nvSpPr>
        <p:spPr>
          <a:xfrm>
            <a:off x="1517900" y="739290"/>
            <a:ext cx="7213661" cy="1569660"/>
          </a:xfrm>
          <a:prstGeom prst="rect">
            <a:avLst/>
          </a:prstGeom>
          <a:noFill/>
        </p:spPr>
        <p:txBody>
          <a:bodyPr wrap="square" rtlCol="0">
            <a:spAutoFit/>
          </a:bodyPr>
          <a:lstStyle/>
          <a:p>
            <a:pPr marL="269875" indent="-269875" algn="just">
              <a:buFont typeface="Wingdings" pitchFamily="2" charset="2"/>
              <a:buChar char="§"/>
            </a:pPr>
            <a:r>
              <a:rPr lang="es-ES" sz="2400" dirty="0" smtClean="0">
                <a:latin typeface="Times New Roman" pitchFamily="18" charset="0"/>
                <a:cs typeface="Times New Roman" pitchFamily="18" charset="0"/>
              </a:rPr>
              <a:t>El objeto al cual se manda el mensaje (</a:t>
            </a:r>
            <a:r>
              <a:rPr lang="es-ES" sz="2400" dirty="0" err="1" smtClean="0">
                <a:latin typeface="Times New Roman" pitchFamily="18" charset="0"/>
                <a:cs typeface="Times New Roman" pitchFamily="18" charset="0"/>
              </a:rPr>
              <a:t>TuBicicleta</a:t>
            </a:r>
            <a:r>
              <a:rPr lang="es-ES" sz="2400" dirty="0" smtClean="0">
                <a:latin typeface="Times New Roman" pitchFamily="18" charset="0"/>
                <a:cs typeface="Times New Roman" pitchFamily="18" charset="0"/>
              </a:rPr>
              <a:t>)</a:t>
            </a:r>
          </a:p>
          <a:p>
            <a:pPr marL="269875" indent="-269875" algn="just">
              <a:buFont typeface="Wingdings" pitchFamily="2" charset="2"/>
              <a:buChar char="§"/>
            </a:pPr>
            <a:r>
              <a:rPr lang="es-ES" sz="2400" dirty="0" smtClean="0">
                <a:latin typeface="Times New Roman" pitchFamily="18" charset="0"/>
                <a:cs typeface="Times New Roman" pitchFamily="18" charset="0"/>
              </a:rPr>
              <a:t>El método o función miembro que debe ejecutar (</a:t>
            </a:r>
            <a:r>
              <a:rPr lang="es-ES" sz="2400" dirty="0" err="1" smtClean="0">
                <a:latin typeface="Times New Roman" pitchFamily="18" charset="0"/>
                <a:cs typeface="Times New Roman" pitchFamily="18" charset="0"/>
              </a:rPr>
              <a:t>CambiarDeMarcha</a:t>
            </a:r>
            <a:r>
              <a:rPr lang="es-ES" sz="2400" dirty="0" smtClean="0">
                <a:latin typeface="Times New Roman" pitchFamily="18" charset="0"/>
                <a:cs typeface="Times New Roman" pitchFamily="18" charset="0"/>
              </a:rPr>
              <a:t>)</a:t>
            </a:r>
          </a:p>
          <a:p>
            <a:pPr marL="269875" indent="-269875" algn="just">
              <a:buFont typeface="Wingdings" pitchFamily="2" charset="2"/>
              <a:buChar char="§"/>
            </a:pPr>
            <a:r>
              <a:rPr lang="es-ES" sz="2400" dirty="0" smtClean="0">
                <a:latin typeface="Times New Roman" pitchFamily="18" charset="0"/>
                <a:cs typeface="Times New Roman" pitchFamily="18" charset="0"/>
              </a:rPr>
              <a:t>Los parámetros que necesita ese método (Marcha)</a:t>
            </a:r>
            <a:endParaRPr lang="es-ES" sz="2400" dirty="0">
              <a:latin typeface="Times New Roman" pitchFamily="18" charset="0"/>
              <a:cs typeface="Times New Roman" pitchFamily="18" charset="0"/>
            </a:endParaRPr>
          </a:p>
        </p:txBody>
      </p:sp>
      <p:pic>
        <p:nvPicPr>
          <p:cNvPr id="14" name="Picture 2"/>
          <p:cNvPicPr>
            <a:picLocks noChangeAspect="1" noChangeArrowheads="1"/>
          </p:cNvPicPr>
          <p:nvPr/>
        </p:nvPicPr>
        <p:blipFill>
          <a:blip r:embed="rId3" cstate="print"/>
          <a:srcRect/>
          <a:stretch>
            <a:fillRect/>
          </a:stretch>
        </p:blipFill>
        <p:spPr bwMode="auto">
          <a:xfrm>
            <a:off x="1797912" y="2377901"/>
            <a:ext cx="6653635" cy="2540686"/>
          </a:xfrm>
          <a:prstGeom prst="rect">
            <a:avLst/>
          </a:prstGeom>
          <a:noFill/>
          <a:ln w="9525">
            <a:noFill/>
            <a:miter lim="800000"/>
            <a:headEnd/>
            <a:tailEnd/>
          </a:ln>
        </p:spPr>
      </p:pic>
    </p:spTree>
    <p:extLst>
      <p:ext uri="{BB962C8B-B14F-4D97-AF65-F5344CB8AC3E}">
        <p14:creationId xmlns:p14="http://schemas.microsoft.com/office/powerpoint/2010/main" val="1934135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63</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a:latin typeface="Times New Roman" panose="02020603050405020304" pitchFamily="18" charset="0"/>
                <a:cs typeface="Times New Roman" panose="02020603050405020304" pitchFamily="18" charset="0"/>
              </a:rPr>
              <a:t>6</a:t>
            </a:r>
            <a:r>
              <a:rPr lang="es-ES" dirty="0" smtClean="0">
                <a:latin typeface="Times New Roman" panose="02020603050405020304" pitchFamily="18" charset="0"/>
                <a:cs typeface="Times New Roman" panose="02020603050405020304" pitchFamily="18" charset="0"/>
              </a:rPr>
              <a:t>.- ¿Qué es una Clase? </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473957" y="1044700"/>
            <a:ext cx="7374580"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Normalmente en el mundo real existen varios objetos de un mismo tipo, o como diremos, de una misma clase. </a:t>
            </a:r>
          </a:p>
        </p:txBody>
      </p:sp>
      <p:sp>
        <p:nvSpPr>
          <p:cNvPr id="13" name="12 CuadroTexto"/>
          <p:cNvSpPr txBox="1"/>
          <p:nvPr/>
        </p:nvSpPr>
        <p:spPr>
          <a:xfrm>
            <a:off x="1414038" y="2113635"/>
            <a:ext cx="7434499"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Por ejemplo, </a:t>
            </a:r>
            <a:r>
              <a:rPr lang="es-ES" sz="2400" b="1" dirty="0" err="1">
                <a:latin typeface="Times New Roman" pitchFamily="18" charset="0"/>
                <a:cs typeface="Times New Roman" pitchFamily="18" charset="0"/>
              </a:rPr>
              <a:t>m</a:t>
            </a:r>
            <a:r>
              <a:rPr lang="es-ES" sz="2400" b="1" dirty="0" err="1" smtClean="0">
                <a:latin typeface="Times New Roman" pitchFamily="18" charset="0"/>
                <a:cs typeface="Times New Roman" pitchFamily="18" charset="0"/>
              </a:rPr>
              <a:t>iBicicleta</a:t>
            </a:r>
            <a:r>
              <a:rPr lang="es-ES" sz="2400" dirty="0" smtClean="0">
                <a:latin typeface="Times New Roman" pitchFamily="18" charset="0"/>
                <a:cs typeface="Times New Roman" pitchFamily="18" charset="0"/>
              </a:rPr>
              <a:t> </a:t>
            </a:r>
            <a:r>
              <a:rPr lang="es-ES" sz="2400" dirty="0" smtClean="0">
                <a:latin typeface="Times New Roman" pitchFamily="18" charset="0"/>
                <a:cs typeface="Times New Roman" pitchFamily="18" charset="0"/>
              </a:rPr>
              <a:t>es una de las muchas bicicletas que existen en el mundo.</a:t>
            </a:r>
          </a:p>
        </p:txBody>
      </p:sp>
      <p:sp>
        <p:nvSpPr>
          <p:cNvPr id="14" name="13 CuadroTexto"/>
          <p:cNvSpPr txBox="1"/>
          <p:nvPr/>
        </p:nvSpPr>
        <p:spPr>
          <a:xfrm>
            <a:off x="1429017" y="3164740"/>
            <a:ext cx="7404540"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Usando la terminología de la programación orientada a objetos, diremos que </a:t>
            </a:r>
            <a:r>
              <a:rPr lang="es-ES" sz="2400" b="1" dirty="0" err="1">
                <a:latin typeface="Times New Roman" pitchFamily="18" charset="0"/>
                <a:cs typeface="Times New Roman" pitchFamily="18" charset="0"/>
              </a:rPr>
              <a:t>m</a:t>
            </a:r>
            <a:r>
              <a:rPr lang="es-ES" sz="2400" b="1" dirty="0" err="1" smtClean="0">
                <a:latin typeface="Times New Roman" pitchFamily="18" charset="0"/>
                <a:cs typeface="Times New Roman" pitchFamily="18" charset="0"/>
              </a:rPr>
              <a:t>iBicicleta</a:t>
            </a:r>
            <a:r>
              <a:rPr lang="es-ES" sz="2400" dirty="0" smtClean="0">
                <a:latin typeface="Times New Roman" pitchFamily="18" charset="0"/>
                <a:cs typeface="Times New Roman" pitchFamily="18" charset="0"/>
              </a:rPr>
              <a:t> </a:t>
            </a:r>
            <a:r>
              <a:rPr lang="es-ES" sz="2400" dirty="0" smtClean="0">
                <a:latin typeface="Times New Roman" pitchFamily="18" charset="0"/>
                <a:cs typeface="Times New Roman" pitchFamily="18" charset="0"/>
              </a:rPr>
              <a:t>es una </a:t>
            </a:r>
            <a:r>
              <a:rPr lang="es-ES" sz="2400" b="1" dirty="0" smtClean="0">
                <a:latin typeface="Times New Roman" pitchFamily="18" charset="0"/>
                <a:cs typeface="Times New Roman" pitchFamily="18" charset="0"/>
              </a:rPr>
              <a:t>instancia</a:t>
            </a:r>
            <a:r>
              <a:rPr lang="es-ES" sz="2400" dirty="0" smtClean="0">
                <a:latin typeface="Times New Roman" pitchFamily="18" charset="0"/>
                <a:cs typeface="Times New Roman" pitchFamily="18" charset="0"/>
              </a:rPr>
              <a:t> de la </a:t>
            </a:r>
            <a:r>
              <a:rPr lang="es-ES" sz="2400" b="1" dirty="0" smtClean="0">
                <a:latin typeface="Times New Roman" pitchFamily="18" charset="0"/>
                <a:cs typeface="Times New Roman" pitchFamily="18" charset="0"/>
              </a:rPr>
              <a:t>clase</a:t>
            </a:r>
            <a:r>
              <a:rPr lang="es-ES" sz="2400" dirty="0" smtClean="0">
                <a:latin typeface="Times New Roman" pitchFamily="18" charset="0"/>
                <a:cs typeface="Times New Roman" pitchFamily="18" charset="0"/>
              </a:rPr>
              <a:t> de objetos conocida como </a:t>
            </a:r>
            <a:r>
              <a:rPr lang="es-ES" sz="2400" b="1" i="1" dirty="0">
                <a:latin typeface="Times New Roman" pitchFamily="18" charset="0"/>
                <a:cs typeface="Times New Roman" pitchFamily="18" charset="0"/>
              </a:rPr>
              <a:t>B</a:t>
            </a:r>
            <a:r>
              <a:rPr lang="es-ES" sz="2400" b="1" i="1" dirty="0" smtClean="0">
                <a:latin typeface="Times New Roman" pitchFamily="18" charset="0"/>
                <a:cs typeface="Times New Roman" pitchFamily="18" charset="0"/>
              </a:rPr>
              <a:t>icicletas</a:t>
            </a:r>
            <a:r>
              <a:rPr lang="es-ES" sz="24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696153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64</a:t>
              </a:fld>
              <a:endParaRPr lang="es-ES" b="1" dirty="0">
                <a:latin typeface="Times New Roman" panose="02020603050405020304" pitchFamily="18" charset="0"/>
                <a:cs typeface="Times New Roman" panose="02020603050405020304" pitchFamily="18" charset="0"/>
              </a:endParaRPr>
            </a:p>
          </p:txBody>
        </p:sp>
      </p:grpSp>
      <p:sp>
        <p:nvSpPr>
          <p:cNvPr id="13" name="12 CuadroTexto"/>
          <p:cNvSpPr txBox="1"/>
          <p:nvPr/>
        </p:nvSpPr>
        <p:spPr>
          <a:xfrm>
            <a:off x="1670604" y="891995"/>
            <a:ext cx="7194309"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Todas las bicicletas tienen algunos estados o atributos (color, marcha actual, cadencia actual, etc.) y algunos métodos (cambiar de marcha, frenar) en común.</a:t>
            </a:r>
          </a:p>
        </p:txBody>
      </p:sp>
      <p:sp>
        <p:nvSpPr>
          <p:cNvPr id="14" name="13 CuadroTexto"/>
          <p:cNvSpPr txBox="1"/>
          <p:nvPr/>
        </p:nvSpPr>
        <p:spPr>
          <a:xfrm>
            <a:off x="1670604" y="2266339"/>
            <a:ext cx="7221876"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Sin embargo, el estado particular de cada bicicleta es independiente del estado de las demás bicicletas.</a:t>
            </a:r>
          </a:p>
        </p:txBody>
      </p:sp>
      <p:sp>
        <p:nvSpPr>
          <p:cNvPr id="15" name="14 CuadroTexto"/>
          <p:cNvSpPr txBox="1"/>
          <p:nvPr/>
        </p:nvSpPr>
        <p:spPr>
          <a:xfrm>
            <a:off x="807900" y="3335275"/>
            <a:ext cx="7544481" cy="1200329"/>
          </a:xfrm>
          <a:prstGeom prst="rect">
            <a:avLst/>
          </a:prstGeom>
          <a:solidFill>
            <a:schemeClr val="accent1">
              <a:lumMod val="40000"/>
              <a:lumOff val="60000"/>
            </a:schemeClr>
          </a:solidFill>
          <a:ln w="50800">
            <a:solidFill>
              <a:schemeClr val="accent1">
                <a:lumMod val="50000"/>
              </a:schemeClr>
            </a:solidFill>
          </a:ln>
        </p:spPr>
        <p:txBody>
          <a:bodyPr wrap="square" rtlCol="0">
            <a:spAutoFit/>
          </a:bodyPr>
          <a:lstStyle/>
          <a:p>
            <a:pPr algn="ctr"/>
            <a:r>
              <a:rPr lang="es-ES" sz="2400" b="1" dirty="0" smtClean="0">
                <a:latin typeface="Times New Roman" pitchFamily="18" charset="0"/>
                <a:cs typeface="Times New Roman" pitchFamily="18" charset="0"/>
              </a:rPr>
              <a:t>Una </a:t>
            </a:r>
            <a:r>
              <a:rPr lang="es-ES" sz="2400" b="1" u="sng" dirty="0" smtClean="0">
                <a:solidFill>
                  <a:srgbClr val="FF0000"/>
                </a:solidFill>
                <a:latin typeface="Times New Roman" pitchFamily="18" charset="0"/>
                <a:cs typeface="Times New Roman" pitchFamily="18" charset="0"/>
              </a:rPr>
              <a:t>clase</a:t>
            </a:r>
            <a:r>
              <a:rPr lang="es-ES" sz="2400" b="1" dirty="0" smtClean="0">
                <a:latin typeface="Times New Roman" pitchFamily="18" charset="0"/>
                <a:cs typeface="Times New Roman" pitchFamily="18" charset="0"/>
              </a:rPr>
              <a:t> es una plantilla que define las variables y los métodos que son comunes para todos los objetos de un cierto tipo</a:t>
            </a:r>
          </a:p>
        </p:txBody>
      </p:sp>
      <p:sp>
        <p:nvSpPr>
          <p:cNvPr id="16" name="Title 3"/>
          <p:cNvSpPr>
            <a:spLocks noGrp="1"/>
          </p:cNvSpPr>
          <p:nvPr>
            <p:ph type="title"/>
          </p:nvPr>
        </p:nvSpPr>
        <p:spPr>
          <a:xfrm>
            <a:off x="8142" y="0"/>
            <a:ext cx="9144000" cy="739290"/>
          </a:xfrm>
        </p:spPr>
        <p:txBody>
          <a:bodyPr>
            <a:normAutofit/>
          </a:bodyPr>
          <a:lstStyle/>
          <a:p>
            <a:pPr algn="r"/>
            <a:r>
              <a:rPr lang="es-ES" dirty="0">
                <a:latin typeface="Times New Roman" panose="02020603050405020304" pitchFamily="18" charset="0"/>
                <a:cs typeface="Times New Roman" panose="02020603050405020304" pitchFamily="18" charset="0"/>
              </a:rPr>
              <a:t>6</a:t>
            </a:r>
            <a:r>
              <a:rPr lang="es-ES" dirty="0" smtClean="0">
                <a:latin typeface="Times New Roman" panose="02020603050405020304" pitchFamily="18" charset="0"/>
                <a:cs typeface="Times New Roman" panose="02020603050405020304" pitchFamily="18" charset="0"/>
              </a:rPr>
              <a:t>.- ¿Qué es una Clase? </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55555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65</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a:latin typeface="Times New Roman" panose="02020603050405020304" pitchFamily="18" charset="0"/>
                <a:cs typeface="Times New Roman" panose="02020603050405020304" pitchFamily="18" charset="0"/>
              </a:rPr>
              <a:t>6</a:t>
            </a:r>
            <a:r>
              <a:rPr lang="es-ES" dirty="0" smtClean="0">
                <a:latin typeface="Times New Roman" panose="02020603050405020304" pitchFamily="18" charset="0"/>
                <a:cs typeface="Times New Roman" panose="02020603050405020304" pitchFamily="18" charset="0"/>
              </a:rPr>
              <a:t>.- ¿Qué es una Clase? </a:t>
            </a:r>
            <a:endParaRPr lang="es-ES" dirty="0">
              <a:latin typeface="Times New Roman" panose="02020603050405020304" pitchFamily="18" charset="0"/>
              <a:cs typeface="Times New Roman" panose="02020603050405020304" pitchFamily="18" charset="0"/>
            </a:endParaRPr>
          </a:p>
        </p:txBody>
      </p:sp>
      <p:pic>
        <p:nvPicPr>
          <p:cNvPr id="12" name="Picture 2"/>
          <p:cNvPicPr>
            <a:picLocks noChangeAspect="1" noChangeArrowheads="1"/>
          </p:cNvPicPr>
          <p:nvPr/>
        </p:nvPicPr>
        <p:blipFill>
          <a:blip r:embed="rId2" cstate="print"/>
          <a:srcRect/>
          <a:stretch>
            <a:fillRect/>
          </a:stretch>
        </p:blipFill>
        <p:spPr bwMode="auto">
          <a:xfrm>
            <a:off x="992125" y="891995"/>
            <a:ext cx="7918629" cy="2705532"/>
          </a:xfrm>
          <a:prstGeom prst="rect">
            <a:avLst/>
          </a:prstGeom>
          <a:noFill/>
          <a:ln w="9525">
            <a:noFill/>
            <a:miter lim="800000"/>
            <a:headEnd/>
            <a:tailEnd/>
          </a:ln>
        </p:spPr>
      </p:pic>
      <p:sp>
        <p:nvSpPr>
          <p:cNvPr id="13" name="12 CuadroTexto"/>
          <p:cNvSpPr txBox="1"/>
          <p:nvPr/>
        </p:nvSpPr>
        <p:spPr>
          <a:xfrm>
            <a:off x="1133814" y="3696467"/>
            <a:ext cx="7635250"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Después de haber creado la clase bicicleta, podemos crear cualquier número de objetos bicicleta a partir de la clase.</a:t>
            </a:r>
          </a:p>
        </p:txBody>
      </p:sp>
    </p:spTree>
    <p:extLst>
      <p:ext uri="{BB962C8B-B14F-4D97-AF65-F5344CB8AC3E}">
        <p14:creationId xmlns:p14="http://schemas.microsoft.com/office/powerpoint/2010/main" val="454711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66</a:t>
              </a:fld>
              <a:endParaRPr lang="es-ES" b="1" dirty="0">
                <a:latin typeface="Times New Roman" panose="02020603050405020304" pitchFamily="18" charset="0"/>
                <a:cs typeface="Times New Roman" panose="02020603050405020304" pitchFamily="18" charset="0"/>
              </a:endParaRPr>
            </a:p>
          </p:txBody>
        </p:sp>
      </p:grpSp>
      <p:pic>
        <p:nvPicPr>
          <p:cNvPr id="11" name="Picture 2"/>
          <p:cNvPicPr>
            <a:picLocks noChangeAspect="1" noChangeArrowheads="1"/>
          </p:cNvPicPr>
          <p:nvPr/>
        </p:nvPicPr>
        <p:blipFill>
          <a:blip r:embed="rId2" cstate="print"/>
          <a:srcRect/>
          <a:stretch>
            <a:fillRect/>
          </a:stretch>
        </p:blipFill>
        <p:spPr bwMode="auto">
          <a:xfrm>
            <a:off x="1487832" y="739291"/>
            <a:ext cx="7271666" cy="3054100"/>
          </a:xfrm>
          <a:prstGeom prst="rect">
            <a:avLst/>
          </a:prstGeom>
          <a:noFill/>
          <a:ln w="9525">
            <a:noFill/>
            <a:miter lim="800000"/>
            <a:headEnd/>
            <a:tailEnd/>
          </a:ln>
        </p:spPr>
      </p:pic>
      <p:sp>
        <p:nvSpPr>
          <p:cNvPr id="12" name="11 CuadroTexto"/>
          <p:cNvSpPr txBox="1"/>
          <p:nvPr/>
        </p:nvSpPr>
        <p:spPr>
          <a:xfrm>
            <a:off x="1641702" y="3833854"/>
            <a:ext cx="6963926"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Cada instancia tiene su propia copia de las variables miembro definidas en la clase</a:t>
            </a:r>
          </a:p>
        </p:txBody>
      </p:sp>
      <p:sp>
        <p:nvSpPr>
          <p:cNvPr id="13" name="Title 3"/>
          <p:cNvSpPr>
            <a:spLocks noGrp="1"/>
          </p:cNvSpPr>
          <p:nvPr>
            <p:ph type="title"/>
          </p:nvPr>
        </p:nvSpPr>
        <p:spPr>
          <a:xfrm>
            <a:off x="8142" y="0"/>
            <a:ext cx="9144000" cy="739290"/>
          </a:xfrm>
        </p:spPr>
        <p:txBody>
          <a:bodyPr>
            <a:normAutofit/>
          </a:bodyPr>
          <a:lstStyle/>
          <a:p>
            <a:pPr algn="r"/>
            <a:r>
              <a:rPr lang="es-ES" dirty="0">
                <a:latin typeface="Times New Roman" panose="02020603050405020304" pitchFamily="18" charset="0"/>
                <a:cs typeface="Times New Roman" panose="02020603050405020304" pitchFamily="18" charset="0"/>
              </a:rPr>
              <a:t>6</a:t>
            </a:r>
            <a:r>
              <a:rPr lang="es-ES" dirty="0" smtClean="0">
                <a:latin typeface="Times New Roman" panose="02020603050405020304" pitchFamily="18" charset="0"/>
                <a:cs typeface="Times New Roman" panose="02020603050405020304" pitchFamily="18" charset="0"/>
              </a:rPr>
              <a:t>.- ¿Qué es una Clase? </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2379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67</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pic>
        <p:nvPicPr>
          <p:cNvPr id="13" name="Picture 2" descr="http://www.vode-vrbovsko.hr/images/unnam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555" y="128470"/>
            <a:ext cx="2290575" cy="2290575"/>
          </a:xfrm>
          <a:prstGeom prst="rect">
            <a:avLst/>
          </a:prstGeom>
          <a:noFill/>
          <a:extLst>
            <a:ext uri="{909E8E84-426E-40DD-AFC4-6F175D3DCCD1}">
              <a14:hiddenFill xmlns:a14="http://schemas.microsoft.com/office/drawing/2010/main">
                <a:solidFill>
                  <a:srgbClr val="FFFFFF"/>
                </a:solidFill>
              </a14:hiddenFill>
            </a:ext>
          </a:extLst>
        </p:spPr>
      </p:pic>
      <p:sp>
        <p:nvSpPr>
          <p:cNvPr id="14" name="13 CuadroTexto"/>
          <p:cNvSpPr txBox="1"/>
          <p:nvPr/>
        </p:nvSpPr>
        <p:spPr>
          <a:xfrm>
            <a:off x="2434130" y="891995"/>
            <a:ext cx="6183340" cy="1938992"/>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Supongamos que queremos programa una aplicación de agenda telefónica. El objetivo de nuestra agenda telefónica es gestionar una serie de contactos. Cada uno de estos contactos representa a una «</a:t>
            </a:r>
            <a:r>
              <a:rPr lang="es-ES" sz="2400" i="1" dirty="0" smtClean="0">
                <a:latin typeface="Times New Roman" panose="02020603050405020304" pitchFamily="18" charset="0"/>
                <a:cs typeface="Times New Roman" panose="02020603050405020304" pitchFamily="18" charset="0"/>
              </a:rPr>
              <a:t>Persona</a:t>
            </a:r>
            <a:r>
              <a:rPr lang="es-ES" sz="2400" dirty="0" smtClean="0">
                <a:latin typeface="Times New Roman" panose="02020603050405020304" pitchFamily="18" charset="0"/>
                <a:cs typeface="Times New Roman" panose="02020603050405020304" pitchFamily="18" charset="0"/>
              </a:rPr>
              <a:t>».</a:t>
            </a:r>
          </a:p>
        </p:txBody>
      </p:sp>
      <p:sp>
        <p:nvSpPr>
          <p:cNvPr id="15" name="14 CuadroTexto"/>
          <p:cNvSpPr txBox="1"/>
          <p:nvPr/>
        </p:nvSpPr>
        <p:spPr>
          <a:xfrm>
            <a:off x="1108458" y="2855577"/>
            <a:ext cx="7739281" cy="1569660"/>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Dicho de otro modo cada uno de los contactos de la agenda está creado a partir de la misma plantilla «</a:t>
            </a:r>
            <a:r>
              <a:rPr lang="es-ES" sz="2400" i="1" dirty="0" smtClean="0">
                <a:latin typeface="Times New Roman" panose="02020603050405020304" pitchFamily="18" charset="0"/>
                <a:cs typeface="Times New Roman" panose="02020603050405020304" pitchFamily="18" charset="0"/>
              </a:rPr>
              <a:t>Persona</a:t>
            </a:r>
            <a:r>
              <a:rPr lang="es-ES" sz="2400" dirty="0" smtClean="0">
                <a:latin typeface="Times New Roman" panose="02020603050405020304" pitchFamily="18" charset="0"/>
                <a:cs typeface="Times New Roman" panose="02020603050405020304" pitchFamily="18" charset="0"/>
              </a:rPr>
              <a:t>», que es la abstracción de una persona del mundo real en el contexto de la aplicación de la agenda telefónica </a:t>
            </a:r>
          </a:p>
        </p:txBody>
      </p:sp>
    </p:spTree>
    <p:extLst>
      <p:ext uri="{BB962C8B-B14F-4D97-AF65-F5344CB8AC3E}">
        <p14:creationId xmlns:p14="http://schemas.microsoft.com/office/powerpoint/2010/main" val="35952116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68</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727034" y="1044700"/>
            <a:ext cx="7091201" cy="830997"/>
          </a:xfrm>
          <a:prstGeom prst="rect">
            <a:avLst/>
          </a:prstGeom>
          <a:noFill/>
        </p:spPr>
        <p:txBody>
          <a:bodyPr wrap="square" rtlCol="0">
            <a:spAutoFit/>
          </a:bodyPr>
          <a:lstStyle/>
          <a:p>
            <a:pPr algn="ctr"/>
            <a:r>
              <a:rPr lang="es-ES" sz="2400" b="1" dirty="0" smtClean="0">
                <a:solidFill>
                  <a:srgbClr val="FF0000"/>
                </a:solidFill>
                <a:latin typeface="Times New Roman" panose="02020603050405020304" pitchFamily="18" charset="0"/>
                <a:cs typeface="Times New Roman" panose="02020603050405020304" pitchFamily="18" charset="0"/>
              </a:rPr>
              <a:t>¿Qué necesitamos especificar para crear un objeto o ejemplar de la clase «</a:t>
            </a:r>
            <a:r>
              <a:rPr lang="es-ES" sz="2400" b="1" i="1" dirty="0" smtClean="0">
                <a:solidFill>
                  <a:srgbClr val="FF0000"/>
                </a:solidFill>
                <a:latin typeface="Times New Roman" panose="02020603050405020304" pitchFamily="18" charset="0"/>
                <a:cs typeface="Times New Roman" panose="02020603050405020304" pitchFamily="18" charset="0"/>
              </a:rPr>
              <a:t>Persona</a:t>
            </a:r>
            <a:r>
              <a:rPr lang="es-ES" sz="2400" b="1" dirty="0" smtClean="0">
                <a:solidFill>
                  <a:srgbClr val="FF0000"/>
                </a:solidFill>
                <a:latin typeface="Times New Roman" panose="02020603050405020304" pitchFamily="18" charset="0"/>
                <a:cs typeface="Times New Roman" panose="02020603050405020304" pitchFamily="18" charset="0"/>
              </a:rPr>
              <a:t>»?</a:t>
            </a:r>
          </a:p>
        </p:txBody>
      </p:sp>
      <p:sp>
        <p:nvSpPr>
          <p:cNvPr id="13" name="12 CuadroTexto"/>
          <p:cNvSpPr txBox="1"/>
          <p:nvPr/>
        </p:nvSpPr>
        <p:spPr>
          <a:xfrm>
            <a:off x="1573125" y="1960930"/>
            <a:ext cx="7245109" cy="1569660"/>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Cada uno de los objetos creados a partir de esta clase contendrá una serie de valores que lo identifican, como el </a:t>
            </a:r>
            <a:r>
              <a:rPr lang="es-ES" sz="2400" i="1" u="sng" dirty="0" smtClean="0">
                <a:latin typeface="Times New Roman" panose="02020603050405020304" pitchFamily="18" charset="0"/>
                <a:cs typeface="Times New Roman" panose="02020603050405020304" pitchFamily="18" charset="0"/>
              </a:rPr>
              <a:t>nombre</a:t>
            </a:r>
            <a:r>
              <a:rPr lang="es-ES" sz="2400" dirty="0" smtClean="0">
                <a:latin typeface="Times New Roman" panose="02020603050405020304" pitchFamily="18" charset="0"/>
                <a:cs typeface="Times New Roman" panose="02020603050405020304" pitchFamily="18" charset="0"/>
              </a:rPr>
              <a:t> y los </a:t>
            </a:r>
            <a:r>
              <a:rPr lang="es-ES" sz="2400" i="1" u="sng" dirty="0" smtClean="0">
                <a:latin typeface="Times New Roman" panose="02020603050405020304" pitchFamily="18" charset="0"/>
                <a:cs typeface="Times New Roman" panose="02020603050405020304" pitchFamily="18" charset="0"/>
              </a:rPr>
              <a:t>apellidos</a:t>
            </a:r>
            <a:r>
              <a:rPr lang="es-ES" sz="2400" dirty="0" smtClean="0">
                <a:latin typeface="Times New Roman" panose="02020603050405020304" pitchFamily="18" charset="0"/>
                <a:cs typeface="Times New Roman" panose="02020603050405020304" pitchFamily="18" charset="0"/>
              </a:rPr>
              <a:t> del contacto y su </a:t>
            </a:r>
            <a:r>
              <a:rPr lang="es-ES" sz="2400" i="1" u="sng" dirty="0" smtClean="0">
                <a:latin typeface="Times New Roman" panose="02020603050405020304" pitchFamily="18" charset="0"/>
                <a:cs typeface="Times New Roman" panose="02020603050405020304" pitchFamily="18" charset="0"/>
              </a:rPr>
              <a:t>número</a:t>
            </a:r>
            <a:r>
              <a:rPr lang="es-ES" sz="2400" dirty="0" smtClean="0">
                <a:latin typeface="Times New Roman" panose="02020603050405020304" pitchFamily="18" charset="0"/>
                <a:cs typeface="Times New Roman" panose="02020603050405020304" pitchFamily="18" charset="0"/>
              </a:rPr>
              <a:t> de teléfono.</a:t>
            </a:r>
          </a:p>
        </p:txBody>
      </p:sp>
      <p:sp>
        <p:nvSpPr>
          <p:cNvPr id="14" name="13 CuadroTexto"/>
          <p:cNvSpPr txBox="1"/>
          <p:nvPr/>
        </p:nvSpPr>
        <p:spPr>
          <a:xfrm>
            <a:off x="1040929" y="3640685"/>
            <a:ext cx="7821019" cy="830997"/>
          </a:xfrm>
          <a:prstGeom prst="rect">
            <a:avLst/>
          </a:prstGeom>
          <a:noFill/>
        </p:spPr>
        <p:txBody>
          <a:bodyPr wrap="square" rtlCol="0">
            <a:spAutoFit/>
          </a:bodyPr>
          <a:lstStyle/>
          <a:p>
            <a:pPr marL="457200" indent="-457200" algn="just">
              <a:buFont typeface="Wingdings"/>
              <a:buChar char="Ø"/>
            </a:pPr>
            <a:r>
              <a:rPr lang="es-ES" sz="2400" dirty="0" smtClean="0">
                <a:latin typeface="Times New Roman" panose="02020603050405020304" pitchFamily="18" charset="0"/>
                <a:cs typeface="Times New Roman" panose="02020603050405020304" pitchFamily="18" charset="0"/>
              </a:rPr>
              <a:t>El conjunto de todos los valores de un objeto va a determinar su estado en un momento concreto.</a:t>
            </a:r>
          </a:p>
        </p:txBody>
      </p:sp>
    </p:spTree>
    <p:extLst>
      <p:ext uri="{BB962C8B-B14F-4D97-AF65-F5344CB8AC3E}">
        <p14:creationId xmlns:p14="http://schemas.microsoft.com/office/powerpoint/2010/main" val="1534477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69</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212491" y="739290"/>
            <a:ext cx="7627876" cy="1200329"/>
          </a:xfrm>
          <a:prstGeom prst="rect">
            <a:avLst/>
          </a:prstGeom>
          <a:noFill/>
        </p:spPr>
        <p:txBody>
          <a:bodyPr wrap="square" rtlCol="0">
            <a:spAutoFit/>
          </a:bodyPr>
          <a:lstStyle/>
          <a:p>
            <a:pPr marL="457200" indent="-457200" algn="just">
              <a:buFont typeface="Wingdings"/>
              <a:buChar char="Ø"/>
            </a:pPr>
            <a:r>
              <a:rPr lang="es-ES" sz="2400" dirty="0" smtClean="0">
                <a:latin typeface="Times New Roman" panose="02020603050405020304" pitchFamily="18" charset="0"/>
                <a:cs typeface="Times New Roman" panose="02020603050405020304" pitchFamily="18" charset="0"/>
              </a:rPr>
              <a:t>Por otro lado, sobre cada uno de los objetos vamos a poder llevar a cabo un conjunto de operaciones definidas en la clase.</a:t>
            </a:r>
          </a:p>
        </p:txBody>
      </p:sp>
      <p:sp>
        <p:nvSpPr>
          <p:cNvPr id="13" name="12 CuadroTexto"/>
          <p:cNvSpPr txBox="1"/>
          <p:nvPr/>
        </p:nvSpPr>
        <p:spPr>
          <a:xfrm>
            <a:off x="1212490" y="2001520"/>
            <a:ext cx="7653001" cy="2677656"/>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Volviendo al ejemplo de la agenda telefónica, cada una de las «</a:t>
            </a:r>
            <a:r>
              <a:rPr lang="es-ES" sz="2400" i="1" dirty="0" smtClean="0">
                <a:latin typeface="Times New Roman" panose="02020603050405020304" pitchFamily="18" charset="0"/>
                <a:cs typeface="Times New Roman" panose="02020603050405020304" pitchFamily="18" charset="0"/>
              </a:rPr>
              <a:t>Personas</a:t>
            </a:r>
            <a:r>
              <a:rPr lang="es-ES" sz="2400" dirty="0" smtClean="0">
                <a:latin typeface="Times New Roman" panose="02020603050405020304" pitchFamily="18" charset="0"/>
                <a:cs typeface="Times New Roman" panose="02020603050405020304" pitchFamily="18" charset="0"/>
              </a:rPr>
              <a:t>» de la agenda va a tener una serie de datos de interés, que pueden o no variar a lo largo del tiempo (</a:t>
            </a:r>
            <a:r>
              <a:rPr lang="es-ES" sz="2400" i="1" dirty="0" smtClean="0">
                <a:latin typeface="Times New Roman" panose="02020603050405020304" pitchFamily="18" charset="0"/>
                <a:cs typeface="Times New Roman" panose="02020603050405020304" pitchFamily="18" charset="0"/>
              </a:rPr>
              <a:t>un contacto puede cambiar de número de teléfono, pero no es probable que cambie de apellidos</a:t>
            </a:r>
            <a:r>
              <a:rPr lang="es-ES" sz="2400" dirty="0" smtClean="0">
                <a:latin typeface="Times New Roman" panose="02020603050405020304" pitchFamily="18" charset="0"/>
                <a:cs typeface="Times New Roman" panose="02020603050405020304" pitchFamily="18" charset="0"/>
              </a:rPr>
              <a:t>), y nos va a ofrecer una serie de operaciones que podemos realizar sobre ella, como por ejemplo consultar su nombre </a:t>
            </a:r>
          </a:p>
        </p:txBody>
      </p:sp>
    </p:spTree>
    <p:extLst>
      <p:ext uri="{BB962C8B-B14F-4D97-AF65-F5344CB8AC3E}">
        <p14:creationId xmlns:p14="http://schemas.microsoft.com/office/powerpoint/2010/main" val="171636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4709620"/>
            <a:ext cx="9169179" cy="536494"/>
          </a:xfrm>
          <a:prstGeom prst="rect">
            <a:avLst/>
          </a:prstGeom>
        </p:spPr>
      </p:pic>
      <p:sp>
        <p:nvSpPr>
          <p:cNvPr id="6" name="Title 3"/>
          <p:cNvSpPr>
            <a:spLocks noGrp="1"/>
          </p:cNvSpPr>
          <p:nvPr>
            <p:ph type="title"/>
          </p:nvPr>
        </p:nvSpPr>
        <p:spPr>
          <a:xfrm>
            <a:off x="143555" y="27746"/>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7" name="13 CuadroTexto"/>
          <p:cNvSpPr txBox="1"/>
          <p:nvPr/>
        </p:nvSpPr>
        <p:spPr>
          <a:xfrm>
            <a:off x="1933992" y="971299"/>
            <a:ext cx="5385718"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Segunda generación (1950)</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8" name="14 CuadroTexto"/>
          <p:cNvSpPr txBox="1"/>
          <p:nvPr/>
        </p:nvSpPr>
        <p:spPr>
          <a:xfrm>
            <a:off x="1823310" y="1655520"/>
            <a:ext cx="6777382" cy="2831544"/>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Lenguaje simbólico (ensambladores):</a:t>
            </a:r>
          </a:p>
          <a:p>
            <a:pPr algn="ctr">
              <a:spcBef>
                <a:spcPts val="1200"/>
              </a:spcBef>
            </a:pPr>
            <a:r>
              <a:rPr lang="es-ES" sz="2400" dirty="0" smtClean="0">
                <a:latin typeface="Times New Roman" panose="02020603050405020304" pitchFamily="18" charset="0"/>
                <a:cs typeface="Times New Roman" panose="02020603050405020304" pitchFamily="18" charset="0"/>
              </a:rPr>
              <a:t>Son más fáciles de utilizar que los lenguajes máquina, pero al igual que ellos, dependen de la máquina en particular. El lenguaje de bajo nivel por excelencia es el ensamblador, que fue el primer intento de sustituir el lenguaje máquina por otro más similar a los utilizados por las personas</a:t>
            </a:r>
            <a:endParaRPr lang="es-E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8945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70</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074027" y="891995"/>
            <a:ext cx="7751642" cy="3600986"/>
          </a:xfrm>
          <a:prstGeom prst="rect">
            <a:avLst/>
          </a:prstGeom>
          <a:noFill/>
        </p:spPr>
        <p:txBody>
          <a:bodyPr wrap="square" rtlCol="0">
            <a:spAutoFit/>
          </a:bodyPr>
          <a:lstStyle/>
          <a:p>
            <a:pPr algn="ctr"/>
            <a:r>
              <a:rPr lang="es-ES" sz="2400" b="1" u="sng" dirty="0" smtClean="0">
                <a:latin typeface="Times New Roman" panose="02020603050405020304" pitchFamily="18" charset="0"/>
                <a:cs typeface="Times New Roman" panose="02020603050405020304" pitchFamily="18" charset="0"/>
              </a:rPr>
              <a:t>Definición</a:t>
            </a:r>
          </a:p>
          <a:p>
            <a:pPr algn="ctr">
              <a:spcBef>
                <a:spcPts val="2400"/>
              </a:spcBef>
            </a:pPr>
            <a:r>
              <a:rPr lang="es-ES" sz="2400" dirty="0" smtClean="0">
                <a:latin typeface="Times New Roman" panose="02020603050405020304" pitchFamily="18" charset="0"/>
                <a:cs typeface="Times New Roman" panose="02020603050405020304" pitchFamily="18" charset="0"/>
              </a:rPr>
              <a:t>Al conjunto de valores definidos en la clase se le llama atributos de la clase </a:t>
            </a:r>
          </a:p>
          <a:p>
            <a:pPr algn="ctr">
              <a:spcBef>
                <a:spcPts val="2400"/>
              </a:spcBef>
            </a:pPr>
            <a:r>
              <a:rPr lang="es-ES" sz="2400" dirty="0" smtClean="0">
                <a:latin typeface="Times New Roman" panose="02020603050405020304" pitchFamily="18" charset="0"/>
                <a:cs typeface="Times New Roman" panose="02020603050405020304" pitchFamily="18" charset="0"/>
              </a:rPr>
              <a:t>Al conjunto de operaciones que define una clase se le llama métodos de la clase.</a:t>
            </a:r>
          </a:p>
          <a:p>
            <a:pPr algn="ctr">
              <a:spcBef>
                <a:spcPts val="2400"/>
              </a:spcBef>
            </a:pPr>
            <a:r>
              <a:rPr lang="es-ES" sz="2400" dirty="0" smtClean="0">
                <a:latin typeface="Times New Roman" panose="02020603050405020304" pitchFamily="18" charset="0"/>
                <a:cs typeface="Times New Roman" panose="02020603050405020304" pitchFamily="18" charset="0"/>
              </a:rPr>
              <a:t>Cuando hablamos de miembros de una clase hacemos referencia tanto a los atributos como a los métodos de la clase</a:t>
            </a:r>
          </a:p>
        </p:txBody>
      </p:sp>
    </p:spTree>
    <p:extLst>
      <p:ext uri="{BB962C8B-B14F-4D97-AF65-F5344CB8AC3E}">
        <p14:creationId xmlns:p14="http://schemas.microsoft.com/office/powerpoint/2010/main" val="1240087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71</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927626" y="597532"/>
            <a:ext cx="7374580" cy="461665"/>
          </a:xfrm>
          <a:prstGeom prst="rect">
            <a:avLst/>
          </a:prstGeom>
          <a:noFill/>
        </p:spPr>
        <p:txBody>
          <a:bodyPr wrap="square" rtlCol="0">
            <a:spAutoFit/>
          </a:bodyPr>
          <a:lstStyle/>
          <a:p>
            <a:pPr marL="457200" indent="-457200" algn="just">
              <a:buFont typeface="Wingdings"/>
              <a:buChar char="Ø"/>
            </a:pPr>
            <a:r>
              <a:rPr lang="es-ES" sz="2400" dirty="0" smtClean="0">
                <a:latin typeface="Times New Roman" panose="02020603050405020304" pitchFamily="18" charset="0"/>
                <a:cs typeface="Times New Roman" panose="02020603050405020304" pitchFamily="18" charset="0"/>
              </a:rPr>
              <a:t>Por convenio, sus nombres empiezan con mayúsculas</a:t>
            </a:r>
          </a:p>
        </p:txBody>
      </p:sp>
      <p:sp>
        <p:nvSpPr>
          <p:cNvPr id="13" name="12 CuadroTexto"/>
          <p:cNvSpPr txBox="1"/>
          <p:nvPr/>
        </p:nvSpPr>
        <p:spPr>
          <a:xfrm>
            <a:off x="927626" y="1140241"/>
            <a:ext cx="7950025" cy="1569660"/>
          </a:xfrm>
          <a:prstGeom prst="rect">
            <a:avLst/>
          </a:prstGeom>
          <a:noFill/>
        </p:spPr>
        <p:txBody>
          <a:bodyPr wrap="square" rtlCol="0">
            <a:spAutoFit/>
          </a:bodyPr>
          <a:lstStyle/>
          <a:p>
            <a:pPr marL="457200" indent="-457200" algn="just">
              <a:buFont typeface="Wingdings"/>
              <a:buChar char="Ø"/>
            </a:pPr>
            <a:r>
              <a:rPr lang="es-ES" sz="2400" dirty="0" smtClean="0">
                <a:latin typeface="Times New Roman" panose="02020603050405020304" pitchFamily="18" charset="0"/>
                <a:cs typeface="Times New Roman" panose="02020603050405020304" pitchFamily="18" charset="0"/>
              </a:rPr>
              <a:t>La clase se declara utilizando la palabra reservada </a:t>
            </a:r>
            <a:r>
              <a:rPr lang="es-ES" sz="2400" b="1" dirty="0" err="1" smtClean="0">
                <a:latin typeface="Courier New" panose="02070309020205020404" pitchFamily="49" charset="0"/>
                <a:cs typeface="Courier New" panose="02070309020205020404" pitchFamily="49" charset="0"/>
              </a:rPr>
              <a:t>class</a:t>
            </a:r>
            <a:r>
              <a:rPr lang="es-ES" sz="2400" dirty="0" smtClean="0">
                <a:latin typeface="Times New Roman" panose="02020603050405020304" pitchFamily="18" charset="0"/>
                <a:cs typeface="Times New Roman" panose="02020603050405020304" pitchFamily="18" charset="0"/>
              </a:rPr>
              <a:t>, normalmente anteponiendo </a:t>
            </a:r>
            <a:r>
              <a:rPr lang="es-ES" sz="2400" b="1" dirty="0" err="1" smtClean="0">
                <a:latin typeface="Courier New" panose="02070309020205020404" pitchFamily="49" charset="0"/>
                <a:cs typeface="Courier New" panose="02070309020205020404" pitchFamily="49" charset="0"/>
              </a:rPr>
              <a:t>public</a:t>
            </a:r>
            <a:r>
              <a:rPr lang="es-ES" sz="2400" b="1" dirty="0" smtClean="0">
                <a:latin typeface="Courier New" panose="02070309020205020404" pitchFamily="49" charset="0"/>
                <a:cs typeface="Courier New" panose="02070309020205020404" pitchFamily="49" charset="0"/>
              </a:rPr>
              <a:t> </a:t>
            </a:r>
            <a:r>
              <a:rPr lang="es-ES" sz="2400" dirty="0" smtClean="0">
                <a:latin typeface="Times New Roman" panose="02020603050405020304" pitchFamily="18" charset="0"/>
                <a:cs typeface="Times New Roman" panose="02020603050405020304" pitchFamily="18" charset="0"/>
              </a:rPr>
              <a:t>para indicar que es </a:t>
            </a:r>
            <a:r>
              <a:rPr lang="es-ES" sz="2400" i="1" dirty="0" smtClean="0">
                <a:latin typeface="Times New Roman" panose="02020603050405020304" pitchFamily="18" charset="0"/>
                <a:cs typeface="Times New Roman" panose="02020603050405020304" pitchFamily="18" charset="0"/>
              </a:rPr>
              <a:t>pública</a:t>
            </a:r>
            <a:r>
              <a:rPr lang="es-ES" sz="2400" dirty="0" smtClean="0">
                <a:latin typeface="Times New Roman" panose="02020603050405020304" pitchFamily="18" charset="0"/>
                <a:cs typeface="Times New Roman" panose="02020603050405020304" pitchFamily="18" charset="0"/>
              </a:rPr>
              <a:t> y que se puede acceder a ella desde cualquier punto.</a:t>
            </a:r>
          </a:p>
        </p:txBody>
      </p:sp>
      <p:sp>
        <p:nvSpPr>
          <p:cNvPr id="14" name="13 CuadroTexto"/>
          <p:cNvSpPr txBox="1"/>
          <p:nvPr/>
        </p:nvSpPr>
        <p:spPr>
          <a:xfrm>
            <a:off x="1385740" y="2709259"/>
            <a:ext cx="7491911" cy="830997"/>
          </a:xfrm>
          <a:prstGeom prst="rect">
            <a:avLst/>
          </a:prstGeom>
          <a:noFill/>
        </p:spPr>
        <p:txBody>
          <a:bodyPr wrap="square" rtlCol="0">
            <a:spAutoFit/>
          </a:bodyPr>
          <a:lstStyle/>
          <a:p>
            <a:pPr marL="271463" indent="-271463" algn="just">
              <a:buFont typeface="Wingdings" panose="05000000000000000000" pitchFamily="2" charset="2"/>
              <a:buChar char="§"/>
            </a:pPr>
            <a:r>
              <a:rPr lang="es-ES" sz="2400" dirty="0" smtClean="0">
                <a:latin typeface="Times New Roman" panose="02020603050405020304" pitchFamily="18" charset="0"/>
                <a:cs typeface="Times New Roman" panose="02020603050405020304" pitchFamily="18" charset="0"/>
              </a:rPr>
              <a:t>Cada clase se crea en un fichero con el mismo nombre que ella y de extensión </a:t>
            </a:r>
            <a:r>
              <a:rPr lang="es-ES" sz="2400" b="1" dirty="0" smtClean="0">
                <a:latin typeface="Courier New" panose="02070309020205020404" pitchFamily="49" charset="0"/>
                <a:cs typeface="Courier New" panose="02070309020205020404" pitchFamily="49" charset="0"/>
              </a:rPr>
              <a:t>.java</a:t>
            </a:r>
          </a:p>
        </p:txBody>
      </p:sp>
      <p:sp>
        <p:nvSpPr>
          <p:cNvPr id="15" name="14 CuadroTexto"/>
          <p:cNvSpPr txBox="1"/>
          <p:nvPr/>
        </p:nvSpPr>
        <p:spPr>
          <a:xfrm>
            <a:off x="1385740" y="3498269"/>
            <a:ext cx="7329841" cy="1200329"/>
          </a:xfrm>
          <a:prstGeom prst="rect">
            <a:avLst/>
          </a:prstGeom>
          <a:noFill/>
        </p:spPr>
        <p:txBody>
          <a:bodyPr wrap="square" rtlCol="0">
            <a:spAutoFit/>
          </a:bodyPr>
          <a:lstStyle/>
          <a:p>
            <a:pPr marL="271463" indent="-271463" algn="just">
              <a:buFont typeface="Wingdings" panose="05000000000000000000" pitchFamily="2" charset="2"/>
              <a:buChar char="§"/>
            </a:pPr>
            <a:r>
              <a:rPr lang="es-ES" sz="2400" dirty="0" smtClean="0">
                <a:latin typeface="Times New Roman" panose="02020603050405020304" pitchFamily="18" charset="0"/>
                <a:cs typeface="Times New Roman" panose="02020603050405020304" pitchFamily="18" charset="0"/>
              </a:rPr>
              <a:t>En el caso de las clases internas (</a:t>
            </a:r>
            <a:r>
              <a:rPr lang="es-ES" sz="2400" i="1" dirty="0" smtClean="0">
                <a:latin typeface="Times New Roman" panose="02020603050405020304" pitchFamily="18" charset="0"/>
                <a:cs typeface="Times New Roman" panose="02020603050405020304" pitchFamily="18" charset="0"/>
              </a:rPr>
              <a:t>ya sean locales o anónimas</a:t>
            </a:r>
            <a:r>
              <a:rPr lang="es-ES" sz="2400" dirty="0" smtClean="0">
                <a:latin typeface="Times New Roman" panose="02020603050405020304" pitchFamily="18" charset="0"/>
                <a:cs typeface="Times New Roman" panose="02020603050405020304" pitchFamily="18" charset="0"/>
              </a:rPr>
              <a:t>) veremos que se pueden usar otros tipos de acceso</a:t>
            </a:r>
            <a:endParaRPr lang="es-ES" sz="2400" b="1"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48212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72</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361535" y="845900"/>
            <a:ext cx="7619816" cy="3816429"/>
          </a:xfrm>
          <a:prstGeom prst="rect">
            <a:avLst/>
          </a:prstGeom>
          <a:noFill/>
        </p:spPr>
        <p:txBody>
          <a:bodyPr wrap="square" rtlCol="0">
            <a:spAutoFit/>
          </a:bodyPr>
          <a:lstStyle/>
          <a:p>
            <a:r>
              <a:rPr lang="es-ES" b="1" dirty="0" smtClean="0">
                <a:latin typeface="Courier New" panose="02070309020205020404" pitchFamily="49" charset="0"/>
                <a:cs typeface="Courier New" panose="02070309020205020404" pitchFamily="49" charset="0"/>
              </a:rPr>
              <a:t>[Modificadores] </a:t>
            </a:r>
            <a:r>
              <a:rPr lang="es-ES" b="1" dirty="0" err="1" smtClean="0">
                <a:latin typeface="Courier New" panose="02070309020205020404" pitchFamily="49" charset="0"/>
                <a:cs typeface="Courier New" panose="02070309020205020404" pitchFamily="49" charset="0"/>
              </a:rPr>
              <a:t>class</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NombreClase</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extends</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SuperClase</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implements</a:t>
            </a:r>
            <a:r>
              <a:rPr lang="es-ES" b="1" dirty="0" smtClean="0">
                <a:latin typeface="Courier New" panose="02070309020205020404" pitchFamily="49" charset="0"/>
                <a:cs typeface="Courier New" panose="02070309020205020404" pitchFamily="49" charset="0"/>
              </a:rPr>
              <a:t> Interfaz1[,</a:t>
            </a:r>
            <a:r>
              <a:rPr lang="es-ES" b="1" dirty="0" err="1" smtClean="0">
                <a:latin typeface="Courier New" panose="02070309020205020404" pitchFamily="49" charset="0"/>
                <a:cs typeface="Courier New" panose="02070309020205020404" pitchFamily="49" charset="0"/>
              </a:rPr>
              <a:t>InterfazN</a:t>
            </a:r>
            <a:r>
              <a:rPr lang="es-ES" b="1" dirty="0" smtClean="0">
                <a:latin typeface="Courier New" panose="02070309020205020404" pitchFamily="49" charset="0"/>
                <a:cs typeface="Courier New" panose="02070309020205020404" pitchFamily="49" charset="0"/>
              </a:rPr>
              <a:t>]] {</a:t>
            </a: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//definición de los atributos de la </a:t>
            </a:r>
            <a:r>
              <a:rPr lang="es-ES" b="1" dirty="0" err="1" smtClean="0">
                <a:latin typeface="Courier New" panose="02070309020205020404" pitchFamily="49" charset="0"/>
                <a:cs typeface="Courier New" panose="02070309020205020404" pitchFamily="49" charset="0"/>
              </a:rPr>
              <a:t>class</a:t>
            </a:r>
            <a:endParaRPr lang="es-ES" b="1" dirty="0" smtClean="0">
              <a:latin typeface="Courier New" panose="02070309020205020404" pitchFamily="49" charset="0"/>
              <a:cs typeface="Courier New" panose="02070309020205020404" pitchFamily="49" charset="0"/>
            </a:endParaRP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tipoAcceso</a:t>
            </a:r>
            <a:r>
              <a:rPr lang="es-ES" b="1" dirty="0" smtClean="0">
                <a:latin typeface="Courier New" panose="02070309020205020404" pitchFamily="49" charset="0"/>
                <a:cs typeface="Courier New" panose="02070309020205020404" pitchFamily="49" charset="0"/>
              </a:rPr>
              <a:t>] tipo1 identificador1;</a:t>
            </a: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tipoAcceso</a:t>
            </a:r>
            <a:r>
              <a:rPr lang="es-ES" b="1" dirty="0" smtClean="0">
                <a:latin typeface="Courier New" panose="02070309020205020404" pitchFamily="49" charset="0"/>
                <a:cs typeface="Courier New" panose="02070309020205020404" pitchFamily="49" charset="0"/>
              </a:rPr>
              <a:t>] tipo2 identificador2;</a:t>
            </a:r>
          </a:p>
          <a:p>
            <a:endParaRPr lang="es-ES" sz="800" b="1" dirty="0">
              <a:latin typeface="Courier New" panose="02070309020205020404" pitchFamily="49" charset="0"/>
              <a:cs typeface="Courier New" panose="02070309020205020404" pitchFamily="49" charset="0"/>
            </a:endParaRPr>
          </a:p>
          <a:p>
            <a:r>
              <a:rPr lang="es-ES" b="1" dirty="0" smtClean="0">
                <a:latin typeface="Courier New" panose="02070309020205020404" pitchFamily="49" charset="0"/>
                <a:cs typeface="Courier New" panose="02070309020205020404" pitchFamily="49" charset="0"/>
              </a:rPr>
              <a:t>  //definición de los métodos de la clase</a:t>
            </a: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tipoAcceso</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tipoDevuelto</a:t>
            </a:r>
            <a:r>
              <a:rPr lang="es-ES" b="1" dirty="0" smtClean="0">
                <a:latin typeface="Courier New" panose="02070309020205020404" pitchFamily="49" charset="0"/>
                <a:cs typeface="Courier New" panose="02070309020205020404" pitchFamily="49" charset="0"/>
              </a:rPr>
              <a:t> nombreMetodo1(</a:t>
            </a:r>
            <a:r>
              <a:rPr lang="es-ES" b="1" dirty="0" err="1" smtClean="0">
                <a:latin typeface="Courier New" panose="02070309020205020404" pitchFamily="49" charset="0"/>
                <a:cs typeface="Courier New" panose="02070309020205020404" pitchFamily="49" charset="0"/>
              </a:rPr>
              <a:t>listaArg</a:t>
            </a:r>
            <a:r>
              <a:rPr lang="es-ES" b="1" dirty="0" smtClean="0">
                <a:latin typeface="Courier New" panose="02070309020205020404" pitchFamily="49" charset="0"/>
                <a:cs typeface="Courier New" panose="02070309020205020404" pitchFamily="49" charset="0"/>
              </a:rPr>
              <a:t>) {</a:t>
            </a: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//Instrucciones del método1</a:t>
            </a:r>
          </a:p>
          <a:p>
            <a:r>
              <a:rPr lang="es-ES" b="1" dirty="0">
                <a:latin typeface="Courier New" panose="02070309020205020404" pitchFamily="49" charset="0"/>
                <a:cs typeface="Courier New" panose="02070309020205020404" pitchFamily="49" charset="0"/>
              </a:rPr>
              <a:t> </a:t>
            </a:r>
            <a:r>
              <a:rPr lang="es-ES" b="1" dirty="0" smtClean="0">
                <a:latin typeface="Courier New" panose="02070309020205020404" pitchFamily="49" charset="0"/>
                <a:cs typeface="Courier New" panose="02070309020205020404" pitchFamily="49" charset="0"/>
              </a:rPr>
              <a:t> }</a:t>
            </a:r>
          </a:p>
          <a:p>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tipoAcceso</a:t>
            </a:r>
            <a:r>
              <a:rPr lang="es-ES" b="1" dirty="0" smtClean="0">
                <a:latin typeface="Courier New" panose="02070309020205020404" pitchFamily="49" charset="0"/>
                <a:cs typeface="Courier New" panose="02070309020205020404" pitchFamily="49" charset="0"/>
              </a:rPr>
              <a:t>] </a:t>
            </a:r>
            <a:r>
              <a:rPr lang="es-ES" b="1" dirty="0" err="1" smtClean="0">
                <a:latin typeface="Courier New" panose="02070309020205020404" pitchFamily="49" charset="0"/>
                <a:cs typeface="Courier New" panose="02070309020205020404" pitchFamily="49" charset="0"/>
              </a:rPr>
              <a:t>tipoDevuelto</a:t>
            </a:r>
            <a:r>
              <a:rPr lang="es-ES" b="1" dirty="0" smtClean="0">
                <a:latin typeface="Courier New" panose="02070309020205020404" pitchFamily="49" charset="0"/>
                <a:cs typeface="Courier New" panose="02070309020205020404" pitchFamily="49" charset="0"/>
              </a:rPr>
              <a:t> nombreMetodo1(</a:t>
            </a:r>
            <a:r>
              <a:rPr lang="es-ES" b="1" dirty="0" err="1" smtClean="0">
                <a:latin typeface="Courier New" panose="02070309020205020404" pitchFamily="49" charset="0"/>
                <a:cs typeface="Courier New" panose="02070309020205020404" pitchFamily="49" charset="0"/>
              </a:rPr>
              <a:t>listaArg</a:t>
            </a:r>
            <a:r>
              <a:rPr lang="es-ES" b="1" dirty="0" smtClean="0">
                <a:latin typeface="Courier New" panose="02070309020205020404" pitchFamily="49" charset="0"/>
                <a:cs typeface="Courier New" panose="02070309020205020404" pitchFamily="49" charset="0"/>
              </a:rPr>
              <a:t>) {</a:t>
            </a:r>
          </a:p>
          <a:p>
            <a:r>
              <a:rPr lang="es-ES" b="1" dirty="0" smtClean="0">
                <a:latin typeface="Courier New" panose="02070309020205020404" pitchFamily="49" charset="0"/>
                <a:cs typeface="Courier New" panose="02070309020205020404" pitchFamily="49" charset="0"/>
              </a:rPr>
              <a:t>    //Instrucciones del método1</a:t>
            </a:r>
          </a:p>
          <a:p>
            <a:r>
              <a:rPr lang="es-ES" b="1" dirty="0" smtClean="0">
                <a:latin typeface="Courier New" panose="02070309020205020404" pitchFamily="49" charset="0"/>
                <a:cs typeface="Courier New" panose="02070309020205020404" pitchFamily="49" charset="0"/>
              </a:rPr>
              <a:t>  }</a:t>
            </a:r>
          </a:p>
          <a:p>
            <a:r>
              <a:rPr lang="es-ES" b="1" dirty="0">
                <a:latin typeface="Courier New" panose="02070309020205020404" pitchFamily="49" charset="0"/>
                <a:cs typeface="Courier New" panose="02070309020205020404" pitchFamily="49" charset="0"/>
              </a:rPr>
              <a:t>}</a:t>
            </a:r>
            <a:endParaRPr lang="es-ES" b="1"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417224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73</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grpSp>
        <p:nvGrpSpPr>
          <p:cNvPr id="12" name="11 Grupo"/>
          <p:cNvGrpSpPr/>
          <p:nvPr/>
        </p:nvGrpSpPr>
        <p:grpSpPr>
          <a:xfrm>
            <a:off x="1999178" y="891995"/>
            <a:ext cx="2976309" cy="1518558"/>
            <a:chOff x="251520" y="1556792"/>
            <a:chExt cx="3552439" cy="1518558"/>
          </a:xfrm>
        </p:grpSpPr>
        <p:sp>
          <p:nvSpPr>
            <p:cNvPr id="13" name="12 Rectángulo redondeado"/>
            <p:cNvSpPr/>
            <p:nvPr/>
          </p:nvSpPr>
          <p:spPr>
            <a:xfrm>
              <a:off x="251520" y="1556792"/>
              <a:ext cx="3528392" cy="151855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CuadroTexto"/>
            <p:cNvSpPr txBox="1"/>
            <p:nvPr/>
          </p:nvSpPr>
          <p:spPr>
            <a:xfrm>
              <a:off x="416456" y="1592796"/>
              <a:ext cx="3387503" cy="1446550"/>
            </a:xfrm>
            <a:prstGeom prst="rect">
              <a:avLst/>
            </a:prstGeom>
            <a:noFill/>
          </p:spPr>
          <p:txBody>
            <a:bodyPr wrap="square" rtlCol="0">
              <a:spAutoFit/>
            </a:bodyPr>
            <a:lstStyle/>
            <a:p>
              <a:r>
                <a:rPr lang="es-ES" sz="2200" b="1" dirty="0" smtClean="0">
                  <a:latin typeface="Times New Roman" pitchFamily="18" charset="0"/>
                  <a:cs typeface="Times New Roman" pitchFamily="18" charset="0"/>
                </a:rPr>
                <a:t>Persona posee:</a:t>
              </a:r>
            </a:p>
            <a:p>
              <a:r>
                <a:rPr lang="es-ES" sz="2200" b="1" dirty="0" smtClean="0">
                  <a:latin typeface="Times New Roman" pitchFamily="18" charset="0"/>
                  <a:cs typeface="Times New Roman" pitchFamily="18" charset="0"/>
                </a:rPr>
                <a:t>	</a:t>
              </a:r>
              <a:r>
                <a:rPr lang="es-ES" sz="2200" b="1" dirty="0" smtClean="0">
                  <a:latin typeface="Times New Roman" pitchFamily="18" charset="0"/>
                  <a:cs typeface="Times New Roman" pitchFamily="18" charset="0"/>
                  <a:sym typeface="Wingdings" pitchFamily="2" charset="2"/>
                </a:rPr>
                <a:t> Nombre;</a:t>
              </a:r>
            </a:p>
            <a:p>
              <a:r>
                <a:rPr lang="es-ES" sz="2200" b="1" dirty="0" smtClean="0">
                  <a:latin typeface="Times New Roman" pitchFamily="18" charset="0"/>
                  <a:cs typeface="Times New Roman" pitchFamily="18" charset="0"/>
                  <a:sym typeface="Wingdings" pitchFamily="2" charset="2"/>
                </a:rPr>
                <a:t>  	 Apellidos;</a:t>
              </a:r>
            </a:p>
            <a:p>
              <a:r>
                <a:rPr lang="es-ES" sz="2200" b="1" dirty="0" smtClean="0">
                  <a:latin typeface="Times New Roman" pitchFamily="18" charset="0"/>
                  <a:cs typeface="Times New Roman" pitchFamily="18" charset="0"/>
                  <a:sym typeface="Wingdings" pitchFamily="2" charset="2"/>
                </a:rPr>
                <a:t>	 Teléfono</a:t>
              </a:r>
              <a:endParaRPr lang="es-ES" sz="2200" b="1" dirty="0">
                <a:latin typeface="Times New Roman" pitchFamily="18" charset="0"/>
                <a:cs typeface="Times New Roman" pitchFamily="18" charset="0"/>
              </a:endParaRPr>
            </a:p>
          </p:txBody>
        </p:sp>
      </p:grpSp>
      <p:grpSp>
        <p:nvGrpSpPr>
          <p:cNvPr id="15" name="14 Grupo"/>
          <p:cNvGrpSpPr/>
          <p:nvPr/>
        </p:nvGrpSpPr>
        <p:grpSpPr>
          <a:xfrm>
            <a:off x="3659868" y="2589268"/>
            <a:ext cx="5351450" cy="2323766"/>
            <a:chOff x="539552" y="3429001"/>
            <a:chExt cx="5760641" cy="2448271"/>
          </a:xfrm>
        </p:grpSpPr>
        <p:sp>
          <p:nvSpPr>
            <p:cNvPr id="16" name="15 Rectángulo"/>
            <p:cNvSpPr/>
            <p:nvPr/>
          </p:nvSpPr>
          <p:spPr>
            <a:xfrm>
              <a:off x="539552" y="3429001"/>
              <a:ext cx="5431877" cy="2448271"/>
            </a:xfrm>
            <a:prstGeom prst="rect">
              <a:avLst/>
            </a:prstGeom>
            <a:solidFill>
              <a:schemeClr val="accent3">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6 CuadroTexto"/>
            <p:cNvSpPr txBox="1"/>
            <p:nvPr/>
          </p:nvSpPr>
          <p:spPr>
            <a:xfrm>
              <a:off x="662371" y="3498974"/>
              <a:ext cx="5637822" cy="2123658"/>
            </a:xfrm>
            <a:prstGeom prst="rect">
              <a:avLst/>
            </a:prstGeom>
            <a:noFill/>
          </p:spPr>
          <p:txBody>
            <a:bodyPr wrap="square" rtlCol="0">
              <a:spAutoFit/>
            </a:bodyPr>
            <a:lstStyle/>
            <a:p>
              <a:r>
                <a:rPr lang="es-ES" sz="2200" b="1" dirty="0" err="1" smtClean="0">
                  <a:latin typeface="Courier New" pitchFamily="49" charset="0"/>
                  <a:cs typeface="Courier New" pitchFamily="49" charset="0"/>
                </a:rPr>
                <a:t>public</a:t>
              </a:r>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class</a:t>
              </a:r>
              <a:r>
                <a:rPr lang="es-ES" sz="2200" b="1" dirty="0" smtClean="0">
                  <a:latin typeface="Courier New" pitchFamily="49" charset="0"/>
                  <a:cs typeface="Courier New" pitchFamily="49" charset="0"/>
                </a:rPr>
                <a:t> Persona {</a:t>
              </a:r>
            </a:p>
            <a:p>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private</a:t>
              </a:r>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String</a:t>
              </a:r>
              <a:r>
                <a:rPr lang="es-ES" sz="2200" b="1" dirty="0" smtClean="0">
                  <a:latin typeface="Courier New" pitchFamily="49" charset="0"/>
                  <a:cs typeface="Courier New" pitchFamily="49" charset="0"/>
                </a:rPr>
                <a:t> nombre;</a:t>
              </a:r>
            </a:p>
            <a:p>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private</a:t>
              </a:r>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String</a:t>
              </a:r>
              <a:r>
                <a:rPr lang="es-ES" sz="2200" b="1" dirty="0" smtClean="0">
                  <a:latin typeface="Courier New" pitchFamily="49" charset="0"/>
                  <a:cs typeface="Courier New" pitchFamily="49" charset="0"/>
                </a:rPr>
                <a:t> apellidos;</a:t>
              </a:r>
            </a:p>
            <a:p>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private</a:t>
              </a:r>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String</a:t>
              </a:r>
              <a:r>
                <a:rPr lang="es-ES" sz="2200" b="1" dirty="0" smtClean="0">
                  <a:latin typeface="Courier New" pitchFamily="49" charset="0"/>
                  <a:cs typeface="Courier New" pitchFamily="49" charset="0"/>
                </a:rPr>
                <a:t> teléfono;</a:t>
              </a:r>
            </a:p>
            <a:p>
              <a:r>
                <a:rPr lang="es-ES" sz="2200" b="1" dirty="0" smtClean="0">
                  <a:latin typeface="Courier New" pitchFamily="49" charset="0"/>
                  <a:cs typeface="Courier New" pitchFamily="49" charset="0"/>
                </a:rPr>
                <a:t>  </a:t>
              </a:r>
              <a:r>
                <a:rPr lang="es-ES" sz="2200" dirty="0" smtClean="0">
                  <a:latin typeface="Courier New" pitchFamily="49" charset="0"/>
                  <a:cs typeface="Courier New" pitchFamily="49" charset="0"/>
                </a:rPr>
                <a:t>// Definición de métodos</a:t>
              </a:r>
            </a:p>
            <a:p>
              <a:r>
                <a:rPr lang="es-ES" sz="2200" b="1" dirty="0" smtClean="0">
                  <a:latin typeface="Courier New" pitchFamily="49" charset="0"/>
                  <a:cs typeface="Courier New" pitchFamily="49" charset="0"/>
                </a:rPr>
                <a:t>}</a:t>
              </a:r>
              <a:endParaRPr lang="es-ES" sz="2200" b="1" dirty="0">
                <a:latin typeface="Courier New" pitchFamily="49" charset="0"/>
                <a:cs typeface="Courier New" pitchFamily="49" charset="0"/>
              </a:endParaRPr>
            </a:p>
          </p:txBody>
        </p:sp>
      </p:grpSp>
      <p:sp>
        <p:nvSpPr>
          <p:cNvPr id="18" name="17 Flecha doblada hacia arriba"/>
          <p:cNvSpPr/>
          <p:nvPr/>
        </p:nvSpPr>
        <p:spPr>
          <a:xfrm rot="10800000" flipH="1">
            <a:off x="5041704" y="1756091"/>
            <a:ext cx="2141983" cy="815659"/>
          </a:xfrm>
          <a:prstGeom prst="bentUpArrow">
            <a:avLst>
              <a:gd name="adj1" fmla="val 17652"/>
              <a:gd name="adj2" fmla="val 25000"/>
              <a:gd name="adj3" fmla="val 308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18 CuadroTexto"/>
          <p:cNvSpPr txBox="1"/>
          <p:nvPr/>
        </p:nvSpPr>
        <p:spPr>
          <a:xfrm>
            <a:off x="5004482" y="738769"/>
            <a:ext cx="3336219" cy="830997"/>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Definición de nuestra clase para la agenda</a:t>
            </a:r>
            <a:endParaRPr lang="es-ES" sz="2400" dirty="0">
              <a:latin typeface="Times New Roman" panose="02020603050405020304" pitchFamily="18" charset="0"/>
              <a:cs typeface="Times New Roman" panose="02020603050405020304" pitchFamily="18" charset="0"/>
            </a:endParaRPr>
          </a:p>
        </p:txBody>
      </p:sp>
      <p:pic>
        <p:nvPicPr>
          <p:cNvPr id="20" name="Picture 2" descr="http://www.vode-vrbovsko.hr/images/unnam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670" y="2163920"/>
            <a:ext cx="2088000" cy="20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6898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74</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grpSp>
        <p:nvGrpSpPr>
          <p:cNvPr id="12" name="11 Grupo"/>
          <p:cNvGrpSpPr/>
          <p:nvPr/>
        </p:nvGrpSpPr>
        <p:grpSpPr>
          <a:xfrm>
            <a:off x="295665" y="2852416"/>
            <a:ext cx="8568952" cy="1872926"/>
            <a:chOff x="323528" y="3789040"/>
            <a:chExt cx="8568952" cy="1872926"/>
          </a:xfrm>
        </p:grpSpPr>
        <p:sp>
          <p:nvSpPr>
            <p:cNvPr id="13" name="12 Rectángulo"/>
            <p:cNvSpPr/>
            <p:nvPr/>
          </p:nvSpPr>
          <p:spPr>
            <a:xfrm>
              <a:off x="323528" y="3789040"/>
              <a:ext cx="4104456" cy="1872926"/>
            </a:xfrm>
            <a:prstGeom prst="rect">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CuadroTexto"/>
            <p:cNvSpPr txBox="1"/>
            <p:nvPr/>
          </p:nvSpPr>
          <p:spPr>
            <a:xfrm>
              <a:off x="431540" y="4394721"/>
              <a:ext cx="3888432" cy="1200329"/>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El acceso directo a los atributos de una clase está desaconsejado</a:t>
              </a:r>
              <a:endParaRPr lang="es-ES" sz="2400" dirty="0">
                <a:latin typeface="Times New Roman" pitchFamily="18" charset="0"/>
                <a:cs typeface="Times New Roman" pitchFamily="18" charset="0"/>
              </a:endParaRPr>
            </a:p>
          </p:txBody>
        </p:sp>
        <p:sp>
          <p:nvSpPr>
            <p:cNvPr id="15" name="14 Rectángulo"/>
            <p:cNvSpPr/>
            <p:nvPr/>
          </p:nvSpPr>
          <p:spPr>
            <a:xfrm>
              <a:off x="4716016" y="3789040"/>
              <a:ext cx="4176464" cy="1720221"/>
            </a:xfrm>
            <a:prstGeom prst="rect">
              <a:avLst/>
            </a:prstGeom>
            <a:solidFill>
              <a:schemeClr val="accent3">
                <a:lumMod val="60000"/>
                <a:lumOff val="40000"/>
              </a:schemeClr>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CuadroTexto"/>
            <p:cNvSpPr txBox="1"/>
            <p:nvPr/>
          </p:nvSpPr>
          <p:spPr>
            <a:xfrm>
              <a:off x="4824028" y="4442784"/>
              <a:ext cx="3960440" cy="830997"/>
            </a:xfrm>
            <a:prstGeom prst="rect">
              <a:avLst/>
            </a:prstGeom>
            <a:noFill/>
          </p:spPr>
          <p:txBody>
            <a:bodyPr wrap="square" rtlCol="0">
              <a:spAutoFit/>
            </a:bodyPr>
            <a:lstStyle/>
            <a:p>
              <a:pPr algn="ctr"/>
              <a:r>
                <a:rPr lang="es-ES" sz="2400" dirty="0" smtClean="0">
                  <a:latin typeface="Times New Roman" pitchFamily="18" charset="0"/>
                  <a:cs typeface="Times New Roman" pitchFamily="18" charset="0"/>
                </a:rPr>
                <a:t>A través de una llamada a un método que devuelva el dato</a:t>
              </a:r>
              <a:endParaRPr lang="es-ES" sz="2400" dirty="0">
                <a:latin typeface="Times New Roman" pitchFamily="18" charset="0"/>
                <a:cs typeface="Times New Roman" pitchFamily="18" charset="0"/>
              </a:endParaRPr>
            </a:p>
          </p:txBody>
        </p:sp>
        <p:sp>
          <p:nvSpPr>
            <p:cNvPr id="17" name="16 CuadroTexto"/>
            <p:cNvSpPr txBox="1"/>
            <p:nvPr/>
          </p:nvSpPr>
          <p:spPr>
            <a:xfrm>
              <a:off x="452599" y="3921720"/>
              <a:ext cx="3888432" cy="461665"/>
            </a:xfrm>
            <a:prstGeom prst="rect">
              <a:avLst/>
            </a:prstGeom>
            <a:noFill/>
          </p:spPr>
          <p:txBody>
            <a:bodyPr wrap="square" rtlCol="0">
              <a:spAutoFit/>
            </a:bodyPr>
            <a:lstStyle/>
            <a:p>
              <a:pPr algn="ctr"/>
              <a:r>
                <a:rPr lang="es-ES" sz="2400" b="1" u="sng" dirty="0" smtClean="0">
                  <a:latin typeface="Times New Roman" pitchFamily="18" charset="0"/>
                  <a:cs typeface="Times New Roman" pitchFamily="18" charset="0"/>
                </a:rPr>
                <a:t>Desaconsejado</a:t>
              </a:r>
              <a:endParaRPr lang="es-ES" sz="2400" b="1" u="sng" dirty="0">
                <a:latin typeface="Times New Roman" pitchFamily="18" charset="0"/>
                <a:cs typeface="Times New Roman" pitchFamily="18" charset="0"/>
              </a:endParaRPr>
            </a:p>
          </p:txBody>
        </p:sp>
        <p:sp>
          <p:nvSpPr>
            <p:cNvPr id="18" name="17 CuadroTexto"/>
            <p:cNvSpPr txBox="1"/>
            <p:nvPr/>
          </p:nvSpPr>
          <p:spPr>
            <a:xfrm>
              <a:off x="4824028" y="3933056"/>
              <a:ext cx="3960440" cy="461665"/>
            </a:xfrm>
            <a:prstGeom prst="rect">
              <a:avLst/>
            </a:prstGeom>
            <a:noFill/>
          </p:spPr>
          <p:txBody>
            <a:bodyPr wrap="square" rtlCol="0">
              <a:spAutoFit/>
            </a:bodyPr>
            <a:lstStyle/>
            <a:p>
              <a:pPr algn="ctr"/>
              <a:r>
                <a:rPr lang="es-ES" sz="2400" b="1" u="sng" dirty="0" smtClean="0">
                  <a:latin typeface="Times New Roman" pitchFamily="18" charset="0"/>
                  <a:cs typeface="Times New Roman" pitchFamily="18" charset="0"/>
                </a:rPr>
                <a:t>Aconsejado</a:t>
              </a:r>
              <a:endParaRPr lang="es-ES" sz="2400" b="1" u="sng" dirty="0">
                <a:latin typeface="Times New Roman" pitchFamily="18" charset="0"/>
                <a:cs typeface="Times New Roman" pitchFamily="18" charset="0"/>
              </a:endParaRPr>
            </a:p>
          </p:txBody>
        </p:sp>
      </p:grpSp>
      <p:sp>
        <p:nvSpPr>
          <p:cNvPr id="19" name="18 CuadroTexto"/>
          <p:cNvSpPr txBox="1"/>
          <p:nvPr/>
        </p:nvSpPr>
        <p:spPr>
          <a:xfrm>
            <a:off x="1526865" y="1502815"/>
            <a:ext cx="7415469" cy="1200329"/>
          </a:xfrm>
          <a:prstGeom prst="rect">
            <a:avLst/>
          </a:prstGeom>
          <a:noFill/>
        </p:spPr>
        <p:txBody>
          <a:bodyPr wrap="square" rtlCol="0">
            <a:spAutoFit/>
          </a:bodyPr>
          <a:lstStyle/>
          <a:p>
            <a:pPr marL="358775" indent="-358775" algn="just">
              <a:buFont typeface="Wingdings"/>
              <a:buChar char="Ø"/>
            </a:pPr>
            <a:r>
              <a:rPr lang="es-ES" sz="2400" dirty="0" smtClean="0">
                <a:latin typeface="Times New Roman" panose="02020603050405020304" pitchFamily="18" charset="0"/>
                <a:cs typeface="Times New Roman" panose="02020603050405020304" pitchFamily="18" charset="0"/>
              </a:rPr>
              <a:t>Una vez que hemos creado una instancia de la clase Persona. ¿Cómo podemos recuperar el nombre que almacenamos en un contacto de nuestra agenda?</a:t>
            </a:r>
          </a:p>
        </p:txBody>
      </p:sp>
      <p:sp>
        <p:nvSpPr>
          <p:cNvPr id="20" name="19 CuadroTexto"/>
          <p:cNvSpPr txBox="1"/>
          <p:nvPr/>
        </p:nvSpPr>
        <p:spPr>
          <a:xfrm>
            <a:off x="1823310" y="891995"/>
            <a:ext cx="6942532" cy="461665"/>
          </a:xfrm>
          <a:prstGeom prst="rect">
            <a:avLst/>
          </a:prstGeom>
          <a:solidFill>
            <a:schemeClr val="accent1">
              <a:lumMod val="40000"/>
              <a:lumOff val="60000"/>
            </a:schemeClr>
          </a:solidFill>
          <a:ln w="38100">
            <a:solidFill>
              <a:schemeClr val="accent1">
                <a:lumMod val="50000"/>
              </a:schemeClr>
            </a:solidFill>
          </a:ln>
        </p:spPr>
        <p:txBody>
          <a:bodyPr wrap="square" rtlCol="0">
            <a:spAutoFit/>
          </a:bodyPr>
          <a:lstStyle/>
          <a:p>
            <a:pPr algn="ctr"/>
            <a:r>
              <a:rPr lang="es-ES" sz="2400" b="1" dirty="0" smtClean="0">
                <a:latin typeface="Courier New" panose="02070309020205020404" pitchFamily="49" charset="0"/>
                <a:cs typeface="Courier New" panose="02070309020205020404" pitchFamily="49" charset="0"/>
              </a:rPr>
              <a:t>Persona </a:t>
            </a:r>
            <a:r>
              <a:rPr lang="es-ES" sz="2400" b="1" dirty="0" err="1" smtClean="0">
                <a:latin typeface="Courier New" panose="02070309020205020404" pitchFamily="49" charset="0"/>
                <a:cs typeface="Courier New" panose="02070309020205020404" pitchFamily="49" charset="0"/>
              </a:rPr>
              <a:t>unaPersona</a:t>
            </a:r>
            <a:r>
              <a:rPr lang="es-ES" sz="2400" b="1" dirty="0" smtClean="0">
                <a:latin typeface="Courier New" panose="02070309020205020404" pitchFamily="49" charset="0"/>
                <a:cs typeface="Courier New" panose="02070309020205020404" pitchFamily="49" charset="0"/>
              </a:rPr>
              <a:t> = new Persona();</a:t>
            </a:r>
            <a:endParaRPr lang="es-ES"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6462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75</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grpSp>
        <p:nvGrpSpPr>
          <p:cNvPr id="16" name="15 Grupo"/>
          <p:cNvGrpSpPr/>
          <p:nvPr/>
        </p:nvGrpSpPr>
        <p:grpSpPr>
          <a:xfrm>
            <a:off x="2553898" y="888755"/>
            <a:ext cx="5622667" cy="1276923"/>
            <a:chOff x="2553898" y="816747"/>
            <a:chExt cx="5622667" cy="1276923"/>
          </a:xfrm>
        </p:grpSpPr>
        <p:sp>
          <p:nvSpPr>
            <p:cNvPr id="12" name="11 Rectángulo"/>
            <p:cNvSpPr/>
            <p:nvPr/>
          </p:nvSpPr>
          <p:spPr>
            <a:xfrm>
              <a:off x="2553898" y="816747"/>
              <a:ext cx="5622667" cy="12769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CuadroTexto"/>
            <p:cNvSpPr txBox="1"/>
            <p:nvPr/>
          </p:nvSpPr>
          <p:spPr>
            <a:xfrm>
              <a:off x="2697914" y="888755"/>
              <a:ext cx="5020536" cy="1107996"/>
            </a:xfrm>
            <a:prstGeom prst="rect">
              <a:avLst/>
            </a:prstGeom>
            <a:noFill/>
          </p:spPr>
          <p:txBody>
            <a:bodyPr wrap="square" rtlCol="0">
              <a:spAutoFit/>
            </a:bodyPr>
            <a:lstStyle/>
            <a:p>
              <a:r>
                <a:rPr lang="es-ES" sz="2200" b="1" dirty="0" err="1" smtClean="0">
                  <a:latin typeface="Courier New" pitchFamily="49" charset="0"/>
                  <a:cs typeface="Courier New" pitchFamily="49" charset="0"/>
                </a:rPr>
                <a:t>public</a:t>
              </a:r>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String</a:t>
              </a:r>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getPersona</a:t>
              </a:r>
              <a:r>
                <a:rPr lang="es-ES" sz="2200" b="1" dirty="0" smtClean="0">
                  <a:latin typeface="Courier New" pitchFamily="49" charset="0"/>
                  <a:cs typeface="Courier New" pitchFamily="49" charset="0"/>
                </a:rPr>
                <a:t>() {</a:t>
              </a:r>
            </a:p>
            <a:p>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return</a:t>
              </a:r>
              <a:r>
                <a:rPr lang="es-ES" sz="2200" b="1" dirty="0" smtClean="0">
                  <a:latin typeface="Courier New" pitchFamily="49" charset="0"/>
                  <a:cs typeface="Courier New" pitchFamily="49" charset="0"/>
                </a:rPr>
                <a:t> nombre;</a:t>
              </a:r>
              <a:endParaRPr lang="es-ES" sz="2200" dirty="0" smtClean="0">
                <a:latin typeface="Courier New" pitchFamily="49" charset="0"/>
                <a:cs typeface="Courier New" pitchFamily="49" charset="0"/>
              </a:endParaRPr>
            </a:p>
            <a:p>
              <a:r>
                <a:rPr lang="es-ES" sz="2200" b="1" dirty="0" smtClean="0">
                  <a:latin typeface="Courier New" pitchFamily="49" charset="0"/>
                  <a:cs typeface="Courier New" pitchFamily="49" charset="0"/>
                </a:rPr>
                <a:t>}</a:t>
              </a:r>
              <a:endParaRPr lang="es-ES" sz="2200" b="1" dirty="0">
                <a:latin typeface="Courier New" pitchFamily="49" charset="0"/>
                <a:cs typeface="Courier New" pitchFamily="49" charset="0"/>
              </a:endParaRPr>
            </a:p>
          </p:txBody>
        </p:sp>
      </p:grpSp>
      <p:sp>
        <p:nvSpPr>
          <p:cNvPr id="14" name="13 CuadroTexto"/>
          <p:cNvSpPr txBox="1"/>
          <p:nvPr/>
        </p:nvSpPr>
        <p:spPr>
          <a:xfrm>
            <a:off x="1212490" y="2396345"/>
            <a:ext cx="7706875" cy="461665"/>
          </a:xfrm>
          <a:prstGeom prst="rect">
            <a:avLst/>
          </a:prstGeom>
          <a:noFill/>
        </p:spPr>
        <p:txBody>
          <a:bodyPr wrap="square" rtlCol="0">
            <a:spAutoFit/>
          </a:bodyPr>
          <a:lstStyle/>
          <a:p>
            <a:pPr marL="457200" indent="-457200" algn="just">
              <a:buFont typeface="Wingdings"/>
              <a:buChar char="Ø"/>
            </a:pPr>
            <a:r>
              <a:rPr lang="es-ES" sz="2400" dirty="0" smtClean="0">
                <a:latin typeface="Times New Roman" panose="02020603050405020304" pitchFamily="18" charset="0"/>
                <a:cs typeface="Times New Roman" panose="02020603050405020304" pitchFamily="18" charset="0"/>
              </a:rPr>
              <a:t>La sintaxis de la declaración de un método es:</a:t>
            </a:r>
          </a:p>
        </p:txBody>
      </p:sp>
      <p:sp>
        <p:nvSpPr>
          <p:cNvPr id="15" name="14 CuadroTexto"/>
          <p:cNvSpPr txBox="1"/>
          <p:nvPr/>
        </p:nvSpPr>
        <p:spPr>
          <a:xfrm>
            <a:off x="1212490" y="3077044"/>
            <a:ext cx="7659468" cy="1446550"/>
          </a:xfrm>
          <a:prstGeom prst="rect">
            <a:avLst/>
          </a:prstGeom>
          <a:noFill/>
        </p:spPr>
        <p:txBody>
          <a:bodyPr wrap="square" rtlCol="0">
            <a:spAutoFit/>
          </a:bodyPr>
          <a:lstStyle/>
          <a:p>
            <a:pPr marL="457200" indent="-457200" algn="just"/>
            <a:r>
              <a:rPr lang="es-ES" sz="2200" dirty="0" smtClean="0">
                <a:latin typeface="Times New Roman" panose="02020603050405020304" pitchFamily="18" charset="0"/>
                <a:cs typeface="Times New Roman" panose="02020603050405020304" pitchFamily="18" charset="0"/>
              </a:rPr>
              <a:t>{modificadores} </a:t>
            </a:r>
            <a:r>
              <a:rPr lang="es-ES" sz="2200" dirty="0" err="1" smtClean="0">
                <a:latin typeface="Times New Roman" panose="02020603050405020304" pitchFamily="18" charset="0"/>
                <a:cs typeface="Times New Roman" panose="02020603050405020304" pitchFamily="18" charset="0"/>
              </a:rPr>
              <a:t>tipoRetorno</a:t>
            </a:r>
            <a:r>
              <a:rPr lang="es-ES" sz="2200" dirty="0" smtClean="0">
                <a:latin typeface="Times New Roman" panose="02020603050405020304" pitchFamily="18" charset="0"/>
                <a:cs typeface="Times New Roman" panose="02020603050405020304" pitchFamily="18" charset="0"/>
              </a:rPr>
              <a:t>  nombre(tipo argto1, tipo argo2, …)</a:t>
            </a:r>
          </a:p>
          <a:p>
            <a:pPr marL="457200" indent="-457200" algn="just"/>
            <a:r>
              <a:rPr lang="es-ES" sz="2200" dirty="0" smtClean="0">
                <a:latin typeface="Times New Roman" panose="02020603050405020304" pitchFamily="18" charset="0"/>
                <a:cs typeface="Times New Roman" panose="02020603050405020304" pitchFamily="18" charset="0"/>
              </a:rPr>
              <a:t> {</a:t>
            </a:r>
          </a:p>
          <a:p>
            <a:pPr marL="457200" indent="-457200" algn="just"/>
            <a:r>
              <a:rPr lang="es-ES" sz="2200" dirty="0" smtClean="0">
                <a:latin typeface="Times New Roman" panose="02020603050405020304" pitchFamily="18" charset="0"/>
                <a:cs typeface="Times New Roman" panose="02020603050405020304" pitchFamily="18" charset="0"/>
              </a:rPr>
              <a:t>       Bloque de definición del método</a:t>
            </a:r>
          </a:p>
          <a:p>
            <a:pPr marL="457200" indent="-457200" algn="just"/>
            <a:r>
              <a:rPr lang="es-ES" sz="22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380376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76</a:t>
              </a:fld>
              <a:endParaRPr lang="es-ES" b="1" dirty="0">
                <a:latin typeface="Times New Roman" panose="02020603050405020304" pitchFamily="18" charset="0"/>
                <a:cs typeface="Times New Roman" panose="02020603050405020304" pitchFamily="18" charset="0"/>
              </a:endParaRPr>
            </a:p>
          </p:txBody>
        </p:sp>
      </p:grpSp>
      <p:grpSp>
        <p:nvGrpSpPr>
          <p:cNvPr id="11" name="10 Grupo"/>
          <p:cNvGrpSpPr/>
          <p:nvPr/>
        </p:nvGrpSpPr>
        <p:grpSpPr>
          <a:xfrm>
            <a:off x="1753675" y="405410"/>
            <a:ext cx="5642750" cy="4510064"/>
            <a:chOff x="997796" y="711669"/>
            <a:chExt cx="5642750" cy="5245908"/>
          </a:xfrm>
        </p:grpSpPr>
        <p:sp>
          <p:nvSpPr>
            <p:cNvPr id="12" name="11 Rectángulo"/>
            <p:cNvSpPr/>
            <p:nvPr/>
          </p:nvSpPr>
          <p:spPr>
            <a:xfrm>
              <a:off x="997796" y="711669"/>
              <a:ext cx="5642750" cy="52459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CuadroTexto"/>
            <p:cNvSpPr txBox="1"/>
            <p:nvPr/>
          </p:nvSpPr>
          <p:spPr>
            <a:xfrm>
              <a:off x="1221738" y="760869"/>
              <a:ext cx="5274021" cy="4401205"/>
            </a:xfrm>
            <a:prstGeom prst="rect">
              <a:avLst/>
            </a:prstGeom>
            <a:noFill/>
          </p:spPr>
          <p:txBody>
            <a:bodyPr wrap="square" rtlCol="0">
              <a:spAutoFit/>
            </a:bodyPr>
            <a:lstStyle/>
            <a:p>
              <a:r>
                <a:rPr lang="es-ES" sz="2000" b="1" dirty="0" err="1">
                  <a:latin typeface="Courier New" pitchFamily="49" charset="0"/>
                  <a:cs typeface="Courier New" pitchFamily="49" charset="0"/>
                </a:rPr>
                <a:t>p</a:t>
              </a:r>
              <a:r>
                <a:rPr lang="es-ES" sz="2000" b="1" dirty="0" err="1" smtClean="0">
                  <a:latin typeface="Courier New" pitchFamily="49" charset="0"/>
                  <a:cs typeface="Courier New" pitchFamily="49" charset="0"/>
                </a:rPr>
                <a:t>ublic</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class</a:t>
              </a:r>
              <a:r>
                <a:rPr lang="es-ES" sz="2000" b="1" dirty="0" smtClean="0">
                  <a:latin typeface="Courier New" pitchFamily="49" charset="0"/>
                  <a:cs typeface="Courier New" pitchFamily="49" charset="0"/>
                </a:rPr>
                <a:t> Persona {</a:t>
              </a:r>
            </a:p>
            <a:p>
              <a:r>
                <a:rPr lang="es-ES" sz="2000" b="1" dirty="0" smtClean="0">
                  <a:latin typeface="Courier New" pitchFamily="49" charset="0"/>
                  <a:cs typeface="Courier New" pitchFamily="49" charset="0"/>
                </a:rPr>
                <a:t>  </a:t>
              </a:r>
              <a:r>
                <a:rPr lang="es-ES" sz="2000" b="1" dirty="0" err="1">
                  <a:latin typeface="Courier New" pitchFamily="49" charset="0"/>
                  <a:cs typeface="Courier New" pitchFamily="49" charset="0"/>
                </a:rPr>
                <a:t>p</a:t>
              </a:r>
              <a:r>
                <a:rPr lang="es-ES" sz="2000" b="1" dirty="0" err="1" smtClean="0">
                  <a:latin typeface="Courier New" pitchFamily="49" charset="0"/>
                  <a:cs typeface="Courier New" pitchFamily="49" charset="0"/>
                </a:rPr>
                <a:t>rivate</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String</a:t>
              </a:r>
              <a:r>
                <a:rPr lang="es-ES" sz="2000" b="1" dirty="0" smtClean="0">
                  <a:latin typeface="Courier New" pitchFamily="49" charset="0"/>
                  <a:cs typeface="Courier New" pitchFamily="49" charset="0"/>
                </a:rPr>
                <a:t> nombre;</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private</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String</a:t>
              </a:r>
              <a:r>
                <a:rPr lang="es-ES" sz="2000" b="1" dirty="0" smtClean="0">
                  <a:latin typeface="Courier New" pitchFamily="49" charset="0"/>
                  <a:cs typeface="Courier New" pitchFamily="49" charset="0"/>
                </a:rPr>
                <a:t> apellidos;</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private</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String</a:t>
              </a:r>
              <a:r>
                <a:rPr lang="es-ES" sz="2000" b="1" dirty="0" smtClean="0">
                  <a:latin typeface="Courier New" pitchFamily="49" charset="0"/>
                  <a:cs typeface="Courier New" pitchFamily="49" charset="0"/>
                </a:rPr>
                <a:t> teléfono;</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public</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String</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getNombre</a:t>
              </a:r>
              <a:r>
                <a:rPr lang="es-ES" sz="2000" b="1" dirty="0" smtClean="0">
                  <a:latin typeface="Courier New" pitchFamily="49" charset="0"/>
                  <a:cs typeface="Courier New" pitchFamily="49" charset="0"/>
                </a:rPr>
                <a:t>() {</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return</a:t>
              </a:r>
              <a:r>
                <a:rPr lang="es-ES" sz="2000" b="1" dirty="0" smtClean="0">
                  <a:latin typeface="Courier New" pitchFamily="49" charset="0"/>
                  <a:cs typeface="Courier New" pitchFamily="49" charset="0"/>
                </a:rPr>
                <a:t> nombre;</a:t>
              </a:r>
            </a:p>
            <a:p>
              <a:r>
                <a:rPr lang="es-ES" sz="2000" b="1" dirty="0" smtClean="0">
                  <a:latin typeface="Courier New" pitchFamily="49" charset="0"/>
                  <a:cs typeface="Courier New" pitchFamily="49" charset="0"/>
                </a:rPr>
                <a:t>  }</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public</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String</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getApellidos</a:t>
              </a:r>
              <a:r>
                <a:rPr lang="es-ES" sz="2000" b="1" dirty="0" smtClean="0">
                  <a:latin typeface="Courier New" pitchFamily="49" charset="0"/>
                  <a:cs typeface="Courier New" pitchFamily="49" charset="0"/>
                </a:rPr>
                <a:t>() {</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return</a:t>
              </a:r>
              <a:r>
                <a:rPr lang="es-ES" sz="2000" b="1" dirty="0" smtClean="0">
                  <a:latin typeface="Courier New" pitchFamily="49" charset="0"/>
                  <a:cs typeface="Courier New" pitchFamily="49" charset="0"/>
                </a:rPr>
                <a:t> apellidos;</a:t>
              </a:r>
            </a:p>
            <a:p>
              <a:r>
                <a:rPr lang="es-ES" sz="2000" b="1" dirty="0" smtClean="0">
                  <a:latin typeface="Courier New" pitchFamily="49" charset="0"/>
                  <a:cs typeface="Courier New" pitchFamily="49" charset="0"/>
                </a:rPr>
                <a:t>  }</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public</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String</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getTelefono</a:t>
              </a:r>
              <a:r>
                <a:rPr lang="es-ES" sz="2000" b="1" dirty="0" smtClean="0">
                  <a:latin typeface="Courier New" pitchFamily="49" charset="0"/>
                  <a:cs typeface="Courier New" pitchFamily="49" charset="0"/>
                </a:rPr>
                <a:t>() {</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return</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telefono</a:t>
              </a:r>
              <a:r>
                <a:rPr lang="es-ES" sz="2000" b="1" dirty="0" smtClean="0">
                  <a:latin typeface="Courier New" pitchFamily="49" charset="0"/>
                  <a:cs typeface="Courier New" pitchFamily="49" charset="0"/>
                </a:rPr>
                <a:t>;</a:t>
              </a:r>
            </a:p>
            <a:p>
              <a:r>
                <a:rPr lang="es-ES" sz="2000" b="1" dirty="0" smtClean="0">
                  <a:latin typeface="Courier New" pitchFamily="49" charset="0"/>
                  <a:cs typeface="Courier New" pitchFamily="49" charset="0"/>
                </a:rPr>
                <a:t>  }</a:t>
              </a:r>
              <a:endParaRPr lang="es-ES" sz="2000" dirty="0" smtClean="0">
                <a:latin typeface="Courier New" pitchFamily="49" charset="0"/>
                <a:cs typeface="Courier New" pitchFamily="49" charset="0"/>
              </a:endParaRPr>
            </a:p>
            <a:p>
              <a:r>
                <a:rPr lang="es-ES" sz="2000" b="1" dirty="0" smtClean="0">
                  <a:latin typeface="Courier New" pitchFamily="49" charset="0"/>
                  <a:cs typeface="Courier New" pitchFamily="49" charset="0"/>
                </a:rPr>
                <a:t>}</a:t>
              </a:r>
              <a:endParaRPr lang="es-ES" sz="2000" b="1" dirty="0">
                <a:latin typeface="Courier New" pitchFamily="49" charset="0"/>
                <a:cs typeface="Courier New" pitchFamily="49" charset="0"/>
              </a:endParaRPr>
            </a:p>
          </p:txBody>
        </p:sp>
      </p:grpSp>
    </p:spTree>
    <p:extLst>
      <p:ext uri="{BB962C8B-B14F-4D97-AF65-F5344CB8AC3E}">
        <p14:creationId xmlns:p14="http://schemas.microsoft.com/office/powerpoint/2010/main" val="13065322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77</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230332" y="891995"/>
            <a:ext cx="7588911" cy="1938992"/>
          </a:xfrm>
          <a:prstGeom prst="rect">
            <a:avLst/>
          </a:prstGeom>
          <a:noFill/>
        </p:spPr>
        <p:txBody>
          <a:bodyPr wrap="square" rtlCol="0">
            <a:spAutoFit/>
          </a:bodyPr>
          <a:lstStyle/>
          <a:p>
            <a:pPr marL="358775" indent="-358775" algn="just">
              <a:buFont typeface="Wingdings"/>
              <a:buChar char="Ø"/>
            </a:pPr>
            <a:r>
              <a:rPr lang="es-ES" sz="2400" dirty="0" smtClean="0">
                <a:latin typeface="Times New Roman" panose="02020603050405020304" pitchFamily="18" charset="0"/>
                <a:cs typeface="Times New Roman" panose="02020603050405020304" pitchFamily="18" charset="0"/>
              </a:rPr>
              <a:t>En muchas ocasiones resulta interesante poder modificar el valor de los atributos. Como ya hemos comentado, un contacto de la agenda puede cambiar de número de teléfono, luego parece buena idea proporcionar un método que permita modificar el valor del atributo.</a:t>
            </a:r>
          </a:p>
        </p:txBody>
      </p:sp>
      <p:grpSp>
        <p:nvGrpSpPr>
          <p:cNvPr id="13" name="12 Grupo"/>
          <p:cNvGrpSpPr/>
          <p:nvPr/>
        </p:nvGrpSpPr>
        <p:grpSpPr>
          <a:xfrm>
            <a:off x="223657" y="3089412"/>
            <a:ext cx="8712968" cy="1394064"/>
            <a:chOff x="251520" y="3789040"/>
            <a:chExt cx="8712968" cy="1394064"/>
          </a:xfrm>
        </p:grpSpPr>
        <p:sp>
          <p:nvSpPr>
            <p:cNvPr id="14" name="13 Rectángulo"/>
            <p:cNvSpPr/>
            <p:nvPr/>
          </p:nvSpPr>
          <p:spPr>
            <a:xfrm>
              <a:off x="251520" y="3789040"/>
              <a:ext cx="8712968" cy="1394064"/>
            </a:xfrm>
            <a:prstGeom prst="rect">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CuadroTexto"/>
            <p:cNvSpPr txBox="1"/>
            <p:nvPr/>
          </p:nvSpPr>
          <p:spPr>
            <a:xfrm>
              <a:off x="251520" y="3868306"/>
              <a:ext cx="8712967" cy="1200329"/>
            </a:xfrm>
            <a:prstGeom prst="rect">
              <a:avLst/>
            </a:prstGeom>
            <a:noFill/>
          </p:spPr>
          <p:txBody>
            <a:bodyPr wrap="square" rtlCol="0">
              <a:spAutoFit/>
            </a:bodyPr>
            <a:lstStyle/>
            <a:p>
              <a:r>
                <a:rPr lang="es-ES" sz="2400" b="1" dirty="0" err="1" smtClean="0">
                  <a:latin typeface="Courier New" pitchFamily="49" charset="0"/>
                  <a:cs typeface="Courier New" pitchFamily="49" charset="0"/>
                </a:rPr>
                <a:t>public</a:t>
              </a:r>
              <a:r>
                <a:rPr lang="es-ES" sz="2400" b="1" dirty="0" smtClean="0">
                  <a:latin typeface="Courier New" pitchFamily="49" charset="0"/>
                  <a:cs typeface="Courier New" pitchFamily="49" charset="0"/>
                </a:rPr>
                <a:t> </a:t>
              </a:r>
              <a:r>
                <a:rPr lang="es-ES" sz="2400" b="1" dirty="0" err="1" smtClean="0">
                  <a:latin typeface="Courier New" pitchFamily="49" charset="0"/>
                  <a:cs typeface="Courier New" pitchFamily="49" charset="0"/>
                </a:rPr>
                <a:t>void</a:t>
              </a:r>
              <a:r>
                <a:rPr lang="es-ES" sz="2400" b="1" dirty="0" smtClean="0">
                  <a:latin typeface="Courier New" pitchFamily="49" charset="0"/>
                  <a:cs typeface="Courier New" pitchFamily="49" charset="0"/>
                </a:rPr>
                <a:t> </a:t>
              </a:r>
              <a:r>
                <a:rPr lang="es-ES" sz="2400" b="1" dirty="0" err="1" smtClean="0">
                  <a:latin typeface="Courier New" pitchFamily="49" charset="0"/>
                  <a:cs typeface="Courier New" pitchFamily="49" charset="0"/>
                </a:rPr>
                <a:t>setTelefono</a:t>
              </a:r>
              <a:r>
                <a:rPr lang="es-ES" sz="2400" b="1" dirty="0" smtClean="0">
                  <a:latin typeface="Courier New" pitchFamily="49" charset="0"/>
                  <a:cs typeface="Courier New" pitchFamily="49" charset="0"/>
                </a:rPr>
                <a:t>(</a:t>
              </a:r>
              <a:r>
                <a:rPr lang="es-ES" sz="2400" b="1" dirty="0" err="1" smtClean="0">
                  <a:latin typeface="Courier New" pitchFamily="49" charset="0"/>
                  <a:cs typeface="Courier New" pitchFamily="49" charset="0"/>
                </a:rPr>
                <a:t>String</a:t>
              </a:r>
              <a:r>
                <a:rPr lang="es-ES" sz="2400" b="1" dirty="0" smtClean="0">
                  <a:latin typeface="Courier New" pitchFamily="49" charset="0"/>
                  <a:cs typeface="Courier New" pitchFamily="49" charset="0"/>
                </a:rPr>
                <a:t> </a:t>
              </a:r>
              <a:r>
                <a:rPr lang="es-ES" sz="2400" b="1" dirty="0" err="1" smtClean="0">
                  <a:latin typeface="Courier New" pitchFamily="49" charset="0"/>
                  <a:cs typeface="Courier New" pitchFamily="49" charset="0"/>
                </a:rPr>
                <a:t>nuevoTelefono</a:t>
              </a:r>
              <a:r>
                <a:rPr lang="es-ES" sz="2400" b="1" dirty="0" smtClean="0">
                  <a:latin typeface="Courier New" pitchFamily="49" charset="0"/>
                  <a:cs typeface="Courier New" pitchFamily="49" charset="0"/>
                </a:rPr>
                <a:t>){</a:t>
              </a:r>
            </a:p>
            <a:p>
              <a:r>
                <a:rPr lang="es-ES" sz="2400" b="1" dirty="0" smtClean="0">
                  <a:latin typeface="Courier New" pitchFamily="49" charset="0"/>
                  <a:cs typeface="Courier New" pitchFamily="49" charset="0"/>
                </a:rPr>
                <a:t>  </a:t>
              </a:r>
              <a:r>
                <a:rPr lang="es-ES" sz="2400" b="1" dirty="0" err="1" smtClean="0">
                  <a:latin typeface="Courier New" pitchFamily="49" charset="0"/>
                  <a:cs typeface="Courier New" pitchFamily="49" charset="0"/>
                </a:rPr>
                <a:t>telefono</a:t>
              </a:r>
              <a:r>
                <a:rPr lang="es-ES" sz="2400" b="1" dirty="0" smtClean="0">
                  <a:latin typeface="Courier New" pitchFamily="49" charset="0"/>
                  <a:cs typeface="Courier New" pitchFamily="49" charset="0"/>
                </a:rPr>
                <a:t> = </a:t>
              </a:r>
              <a:r>
                <a:rPr lang="es-ES" sz="2400" b="1" dirty="0" err="1" smtClean="0">
                  <a:latin typeface="Courier New" pitchFamily="49" charset="0"/>
                  <a:cs typeface="Courier New" pitchFamily="49" charset="0"/>
                </a:rPr>
                <a:t>nuevoTelefono</a:t>
              </a:r>
              <a:r>
                <a:rPr lang="es-ES" sz="2400" b="1" dirty="0" smtClean="0">
                  <a:latin typeface="Courier New" pitchFamily="49" charset="0"/>
                  <a:cs typeface="Courier New" pitchFamily="49" charset="0"/>
                </a:rPr>
                <a:t>;</a:t>
              </a:r>
            </a:p>
            <a:p>
              <a:r>
                <a:rPr lang="es-ES" sz="2400" b="1" dirty="0" smtClean="0">
                  <a:latin typeface="Courier New" pitchFamily="49" charset="0"/>
                  <a:cs typeface="Courier New" pitchFamily="49" charset="0"/>
                </a:rPr>
                <a:t>}</a:t>
              </a:r>
              <a:endParaRPr lang="es-ES" sz="2400" b="1" dirty="0">
                <a:latin typeface="Courier New" pitchFamily="49" charset="0"/>
                <a:cs typeface="Courier New" pitchFamily="49" charset="0"/>
              </a:endParaRPr>
            </a:p>
          </p:txBody>
        </p:sp>
      </p:grpSp>
    </p:spTree>
    <p:extLst>
      <p:ext uri="{BB962C8B-B14F-4D97-AF65-F5344CB8AC3E}">
        <p14:creationId xmlns:p14="http://schemas.microsoft.com/office/powerpoint/2010/main" val="8548850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78</a:t>
              </a:fld>
              <a:endParaRPr lang="es-ES" b="1" dirty="0">
                <a:latin typeface="Times New Roman" panose="02020603050405020304" pitchFamily="18" charset="0"/>
                <a:cs typeface="Times New Roman" panose="02020603050405020304" pitchFamily="18" charset="0"/>
              </a:endParaRPr>
            </a:p>
          </p:txBody>
        </p:sp>
      </p:grpSp>
      <p:sp>
        <p:nvSpPr>
          <p:cNvPr id="11" name="10 CuadroTexto"/>
          <p:cNvSpPr txBox="1"/>
          <p:nvPr/>
        </p:nvSpPr>
        <p:spPr>
          <a:xfrm>
            <a:off x="1059785" y="891995"/>
            <a:ext cx="7832695" cy="3816429"/>
          </a:xfrm>
          <a:prstGeom prst="rect">
            <a:avLst/>
          </a:prstGeom>
          <a:noFill/>
        </p:spPr>
        <p:txBody>
          <a:bodyPr wrap="square" rtlCol="0">
            <a:spAutoFit/>
          </a:bodyPr>
          <a:lstStyle/>
          <a:p>
            <a:pPr algn="ctr">
              <a:spcBef>
                <a:spcPts val="2400"/>
              </a:spcBef>
            </a:pPr>
            <a:r>
              <a:rPr lang="es-ES" sz="2400" b="1" u="sng" dirty="0" smtClean="0">
                <a:latin typeface="Times New Roman" pitchFamily="18" charset="0"/>
                <a:cs typeface="Times New Roman" pitchFamily="18" charset="0"/>
              </a:rPr>
              <a:t>Reglas de convención</a:t>
            </a:r>
          </a:p>
          <a:p>
            <a:pPr algn="ctr">
              <a:spcBef>
                <a:spcPts val="2400"/>
              </a:spcBef>
            </a:pPr>
            <a:r>
              <a:rPr lang="es-ES" sz="2400" dirty="0" smtClean="0">
                <a:latin typeface="Monotype Corsiva" pitchFamily="66" charset="0"/>
                <a:cs typeface="Times New Roman" panose="02020603050405020304" pitchFamily="18" charset="0"/>
              </a:rPr>
              <a:t>Si un método devuelve el valor de un atributo, su nombre comienza por la palabra inglesa </a:t>
            </a:r>
            <a:r>
              <a:rPr lang="es-ES" sz="2400" b="1" dirty="0" err="1" smtClean="0">
                <a:latin typeface="Courier New" pitchFamily="49" charset="0"/>
                <a:cs typeface="Courier New" pitchFamily="49" charset="0"/>
              </a:rPr>
              <a:t>get</a:t>
            </a:r>
            <a:r>
              <a:rPr lang="es-ES" sz="2400" b="1" dirty="0" smtClean="0">
                <a:latin typeface="Monotype Corsiva" pitchFamily="66" charset="0"/>
                <a:cs typeface="Courier New" pitchFamily="49" charset="0"/>
              </a:rPr>
              <a:t> </a:t>
            </a:r>
            <a:r>
              <a:rPr lang="es-ES" sz="2400" dirty="0" smtClean="0">
                <a:latin typeface="Monotype Corsiva" pitchFamily="66" charset="0"/>
                <a:cs typeface="Courier New" pitchFamily="49" charset="0"/>
              </a:rPr>
              <a:t>hemos utilizado</a:t>
            </a:r>
            <a:endParaRPr lang="es-ES" sz="2400" dirty="0" smtClean="0">
              <a:latin typeface="Monotype Corsiva" pitchFamily="66" charset="0"/>
              <a:cs typeface="Times New Roman" panose="02020603050405020304" pitchFamily="18" charset="0"/>
            </a:endParaRPr>
          </a:p>
          <a:p>
            <a:pPr algn="ctr">
              <a:spcBef>
                <a:spcPts val="1200"/>
              </a:spcBef>
            </a:pPr>
            <a:r>
              <a:rPr lang="es-ES" sz="2400" b="1" dirty="0" err="1" smtClean="0">
                <a:latin typeface="Courier New" pitchFamily="49" charset="0"/>
                <a:cs typeface="Courier New" pitchFamily="49" charset="0"/>
              </a:rPr>
              <a:t>getNombre</a:t>
            </a:r>
            <a:endParaRPr lang="es-ES" sz="2400" b="1" dirty="0" smtClean="0">
              <a:latin typeface="Courier New" pitchFamily="49" charset="0"/>
              <a:cs typeface="Courier New" pitchFamily="49" charset="0"/>
            </a:endParaRPr>
          </a:p>
          <a:p>
            <a:pPr algn="ctr">
              <a:spcBef>
                <a:spcPts val="1200"/>
              </a:spcBef>
            </a:pPr>
            <a:r>
              <a:rPr lang="es-ES" sz="2400" dirty="0" smtClean="0">
                <a:latin typeface="Monotype Corsiva" pitchFamily="66" charset="0"/>
                <a:cs typeface="Times New Roman" panose="02020603050405020304" pitchFamily="18" charset="0"/>
              </a:rPr>
              <a:t>Los métodos que modifican el valor de los atributos de una clase se nombran comenzando con la palabra inglesa </a:t>
            </a:r>
            <a:r>
              <a:rPr lang="es-ES" sz="2400" b="1" dirty="0" smtClean="0">
                <a:latin typeface="Courier New" pitchFamily="49" charset="0"/>
                <a:cs typeface="Courier New" pitchFamily="49" charset="0"/>
              </a:rPr>
              <a:t>set</a:t>
            </a:r>
            <a:r>
              <a:rPr lang="es-ES" sz="2400" dirty="0" smtClean="0">
                <a:latin typeface="Monotype Corsiva" pitchFamily="66" charset="0"/>
                <a:cs typeface="Courier New" pitchFamily="49" charset="0"/>
              </a:rPr>
              <a:t> seguida por el nombre del atributo</a:t>
            </a:r>
            <a:endParaRPr lang="es-ES" sz="2400" dirty="0" smtClean="0">
              <a:latin typeface="Monotype Corsiva" pitchFamily="66" charset="0"/>
              <a:cs typeface="Times New Roman" panose="02020603050405020304" pitchFamily="18" charset="0"/>
            </a:endParaRPr>
          </a:p>
          <a:p>
            <a:pPr algn="ctr">
              <a:spcBef>
                <a:spcPts val="1200"/>
              </a:spcBef>
            </a:pPr>
            <a:r>
              <a:rPr lang="es-ES" sz="2400" b="1" dirty="0" err="1" smtClean="0">
                <a:latin typeface="Courier New" pitchFamily="49" charset="0"/>
                <a:cs typeface="Courier New" pitchFamily="49" charset="0"/>
              </a:rPr>
              <a:t>setNombre</a:t>
            </a:r>
            <a:endParaRPr lang="es-ES" sz="2400" dirty="0" smtClean="0">
              <a:latin typeface="Monotype Corsiva" pitchFamily="66" charset="0"/>
              <a:cs typeface="Times New Roman" panose="02020603050405020304" pitchFamily="18" charset="0"/>
            </a:endParaRPr>
          </a:p>
        </p:txBody>
      </p:sp>
      <p:sp>
        <p:nvSpPr>
          <p:cNvPr id="12"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56334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79</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7.- Clases en Java</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159670" y="1044700"/>
            <a:ext cx="7583540" cy="3170099"/>
          </a:xfrm>
          <a:prstGeom prst="rect">
            <a:avLst/>
          </a:prstGeom>
          <a:noFill/>
        </p:spPr>
        <p:txBody>
          <a:bodyPr wrap="square" rtlCol="0">
            <a:spAutoFit/>
          </a:bodyPr>
          <a:lstStyle/>
          <a:p>
            <a:pPr marL="457200" indent="-457200" algn="just">
              <a:lnSpc>
                <a:spcPts val="4000"/>
              </a:lnSpc>
              <a:buFont typeface="Wingdings"/>
              <a:buChar char="Ø"/>
            </a:pPr>
            <a:r>
              <a:rPr lang="es-ES" sz="2400" dirty="0" smtClean="0">
                <a:latin typeface="Times New Roman" panose="02020603050405020304" pitchFamily="18" charset="0"/>
                <a:cs typeface="Times New Roman" panose="02020603050405020304" pitchFamily="18" charset="0"/>
              </a:rPr>
              <a:t>Ya hemos escrito métodos que nos permiten leer y modificar los atributos de la clase Persona. Ahora queremos crear ejemplares de esta clase, para ello necesitamos escribir métodos especiales que nos sirvan para crear instancias de la clase, a estos métodos especiales se les denomina </a:t>
            </a:r>
            <a:r>
              <a:rPr lang="es-ES" sz="2400" b="1" u="sng" dirty="0" smtClean="0">
                <a:latin typeface="Times New Roman" panose="02020603050405020304" pitchFamily="18" charset="0"/>
                <a:cs typeface="Times New Roman" panose="02020603050405020304" pitchFamily="18" charset="0"/>
              </a:rPr>
              <a:t>constructores de la clase </a:t>
            </a:r>
          </a:p>
        </p:txBody>
      </p:sp>
    </p:spTree>
    <p:extLst>
      <p:ext uri="{BB962C8B-B14F-4D97-AF65-F5344CB8AC3E}">
        <p14:creationId xmlns:p14="http://schemas.microsoft.com/office/powerpoint/2010/main" val="17157473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8</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2900731" y="625421"/>
            <a:ext cx="4294216"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smtClean="0">
                <a:solidFill>
                  <a:prstClr val="black"/>
                </a:solidFill>
                <a:latin typeface="Times New Roman" panose="02020603050405020304" pitchFamily="18" charset="0"/>
                <a:cs typeface="Times New Roman" panose="02020603050405020304" pitchFamily="18" charset="0"/>
              </a:rPr>
              <a:t>Fortran (1957)</a:t>
            </a:r>
            <a:endParaRPr lang="es-ES" sz="2400" b="1" dirty="0">
              <a:solidFill>
                <a:prstClr val="black"/>
              </a:solidFill>
              <a:latin typeface="Times New Roman" panose="02020603050405020304" pitchFamily="18" charset="0"/>
              <a:cs typeface="Times New Roman" panose="02020603050405020304" pitchFamily="18" charset="0"/>
            </a:endParaRPr>
          </a:p>
        </p:txBody>
      </p:sp>
      <p:sp>
        <p:nvSpPr>
          <p:cNvPr id="14" name="15 CuadroTexto"/>
          <p:cNvSpPr txBox="1"/>
          <p:nvPr/>
        </p:nvSpPr>
        <p:spPr>
          <a:xfrm>
            <a:off x="2900731" y="1274799"/>
            <a:ext cx="5927053" cy="3200876"/>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a:t>
            </a:r>
            <a:r>
              <a:rPr lang="es-ES" sz="2400" i="1" dirty="0" err="1" smtClean="0">
                <a:latin typeface="Times New Roman" panose="02020603050405020304" pitchFamily="18" charset="0"/>
                <a:cs typeface="Times New Roman" panose="02020603050405020304" pitchFamily="18" charset="0"/>
              </a:rPr>
              <a:t>The</a:t>
            </a:r>
            <a:r>
              <a:rPr lang="es-ES" sz="2400" i="1" dirty="0" smtClean="0">
                <a:latin typeface="Times New Roman" panose="02020603050405020304" pitchFamily="18" charset="0"/>
                <a:cs typeface="Times New Roman" panose="02020603050405020304" pitchFamily="18" charset="0"/>
              </a:rPr>
              <a:t> </a:t>
            </a:r>
            <a:r>
              <a:rPr lang="es-ES" sz="2400" i="1" dirty="0" err="1" smtClean="0">
                <a:latin typeface="Times New Roman" panose="02020603050405020304" pitchFamily="18" charset="0"/>
                <a:cs typeface="Times New Roman" panose="02020603050405020304" pitchFamily="18" charset="0"/>
              </a:rPr>
              <a:t>IBMmATHEMATICAL</a:t>
            </a:r>
            <a:r>
              <a:rPr lang="es-ES" sz="2400" i="1" dirty="0" smtClean="0">
                <a:latin typeface="Times New Roman" panose="02020603050405020304" pitchFamily="18" charset="0"/>
                <a:cs typeface="Times New Roman" panose="02020603050405020304" pitchFamily="18" charset="0"/>
              </a:rPr>
              <a:t> </a:t>
            </a:r>
            <a:r>
              <a:rPr lang="es-ES" sz="2400" b="1" i="1" u="sng" dirty="0" smtClean="0">
                <a:latin typeface="Times New Roman" panose="02020603050405020304" pitchFamily="18" charset="0"/>
                <a:cs typeface="Times New Roman" panose="02020603050405020304" pitchFamily="18" charset="0"/>
              </a:rPr>
              <a:t>For</a:t>
            </a:r>
            <a:r>
              <a:rPr lang="es-ES" sz="2400" i="1" dirty="0" smtClean="0">
                <a:latin typeface="Times New Roman" panose="02020603050405020304" pitchFamily="18" charset="0"/>
                <a:cs typeface="Times New Roman" panose="02020603050405020304" pitchFamily="18" charset="0"/>
              </a:rPr>
              <a:t>mula </a:t>
            </a:r>
            <a:r>
              <a:rPr lang="es-ES" sz="2400" b="1" i="1" u="sng" dirty="0" err="1" smtClean="0">
                <a:latin typeface="Times New Roman" panose="02020603050405020304" pitchFamily="18" charset="0"/>
                <a:cs typeface="Times New Roman" panose="02020603050405020304" pitchFamily="18" charset="0"/>
              </a:rPr>
              <a:t>Tran</a:t>
            </a:r>
            <a:r>
              <a:rPr lang="es-ES" sz="2400" i="1" dirty="0" err="1" smtClean="0">
                <a:latin typeface="Times New Roman" panose="02020603050405020304" pitchFamily="18" charset="0"/>
                <a:cs typeface="Times New Roman" panose="02020603050405020304" pitchFamily="18" charset="0"/>
              </a:rPr>
              <a:t>slating</a:t>
            </a:r>
            <a:r>
              <a:rPr lang="es-ES" sz="2400" i="1" dirty="0" smtClean="0">
                <a:latin typeface="Times New Roman" panose="02020603050405020304" pitchFamily="18" charset="0"/>
                <a:cs typeface="Times New Roman" panose="02020603050405020304" pitchFamily="18" charset="0"/>
              </a:rPr>
              <a:t> </a:t>
            </a:r>
            <a:r>
              <a:rPr lang="es-ES" sz="2400" i="1" dirty="0" err="1" smtClean="0">
                <a:latin typeface="Times New Roman" panose="02020603050405020304" pitchFamily="18" charset="0"/>
                <a:cs typeface="Times New Roman" panose="02020603050405020304" pitchFamily="18" charset="0"/>
              </a:rPr>
              <a:t>System</a:t>
            </a:r>
            <a:r>
              <a:rPr lang="es-ES" sz="2400" dirty="0" smtClean="0">
                <a:latin typeface="Times New Roman" panose="02020603050405020304" pitchFamily="18" charset="0"/>
                <a:cs typeface="Times New Roman" panose="02020603050405020304" pitchFamily="18" charset="0"/>
              </a:rPr>
              <a:t>”)</a:t>
            </a:r>
          </a:p>
          <a:p>
            <a:pPr algn="ctr">
              <a:spcBef>
                <a:spcPts val="1200"/>
              </a:spcBef>
            </a:pPr>
            <a:r>
              <a:rPr lang="es-ES" sz="2400" dirty="0" smtClean="0">
                <a:latin typeface="Times New Roman" panose="02020603050405020304" pitchFamily="18" charset="0"/>
                <a:cs typeface="Times New Roman" panose="02020603050405020304" pitchFamily="18" charset="0"/>
              </a:rPr>
              <a:t>Creado </a:t>
            </a:r>
            <a:r>
              <a:rPr lang="es-ES" sz="2400" dirty="0">
                <a:latin typeface="Times New Roman" panose="02020603050405020304" pitchFamily="18" charset="0"/>
                <a:cs typeface="Times New Roman" panose="02020603050405020304" pitchFamily="18" charset="0"/>
              </a:rPr>
              <a:t>por John </a:t>
            </a:r>
            <a:r>
              <a:rPr lang="es-ES" sz="2400" dirty="0" smtClean="0">
                <a:latin typeface="Times New Roman" panose="02020603050405020304" pitchFamily="18" charset="0"/>
                <a:cs typeface="Times New Roman" panose="02020603050405020304" pitchFamily="18" charset="0"/>
              </a:rPr>
              <a:t>Backus. Lenguaje de programación de alto nivel de propósito general. Para cálculo numérico y científico (como alternativa al lenguaje ensamblador). Es el lenguaje de programación más antiguo que se utiliza hoy en día</a:t>
            </a:r>
            <a:endParaRPr lang="es-ES" sz="2400" dirty="0">
              <a:latin typeface="Times New Roman" panose="02020603050405020304" pitchFamily="18" charset="0"/>
              <a:cs typeface="Times New Roman" panose="02020603050405020304" pitchFamily="18" charset="0"/>
            </a:endParaRPr>
          </a:p>
        </p:txBody>
      </p:sp>
      <p:pic>
        <p:nvPicPr>
          <p:cNvPr id="15" name="Imagen 14"/>
          <p:cNvPicPr>
            <a:picLocks noChangeAspect="1"/>
          </p:cNvPicPr>
          <p:nvPr/>
        </p:nvPicPr>
        <p:blipFill>
          <a:blip r:embed="rId2"/>
          <a:stretch>
            <a:fillRect/>
          </a:stretch>
        </p:blipFill>
        <p:spPr>
          <a:xfrm>
            <a:off x="240633" y="3603395"/>
            <a:ext cx="2536665" cy="818279"/>
          </a:xfrm>
          <a:prstGeom prst="rect">
            <a:avLst/>
          </a:prstGeom>
          <a:ln w="38100">
            <a:solidFill>
              <a:schemeClr val="tx1"/>
            </a:solidFill>
          </a:ln>
        </p:spPr>
      </p:pic>
      <p:pic>
        <p:nvPicPr>
          <p:cNvPr id="7170" name="Picture 2" descr="Developer: Fortran 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33" y="626059"/>
            <a:ext cx="2527525" cy="2647951"/>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171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80</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a:latin typeface="Times New Roman" panose="02020603050405020304" pitchFamily="18" charset="0"/>
                <a:cs typeface="Times New Roman" panose="02020603050405020304" pitchFamily="18" charset="0"/>
              </a:rPr>
              <a:t>8</a:t>
            </a:r>
            <a:r>
              <a:rPr lang="es-ES" dirty="0" smtClean="0">
                <a:latin typeface="Times New Roman" panose="02020603050405020304" pitchFamily="18" charset="0"/>
                <a:cs typeface="Times New Roman" panose="02020603050405020304" pitchFamily="18" charset="0"/>
              </a:rPr>
              <a:t>.- Constructores</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517901" y="891995"/>
            <a:ext cx="7315592" cy="830997"/>
          </a:xfrm>
          <a:prstGeom prst="rect">
            <a:avLst/>
          </a:prstGeom>
          <a:noFill/>
        </p:spPr>
        <p:txBody>
          <a:bodyPr wrap="square" rtlCol="0">
            <a:spAutoFit/>
          </a:bodyPr>
          <a:lstStyle/>
          <a:p>
            <a:pPr marL="457200" indent="-457200" algn="just">
              <a:buFont typeface="Wingdings"/>
              <a:buChar char="Ø"/>
            </a:pPr>
            <a:r>
              <a:rPr lang="es-ES" sz="2400" dirty="0" smtClean="0">
                <a:latin typeface="Times New Roman" panose="02020603050405020304" pitchFamily="18" charset="0"/>
                <a:cs typeface="Times New Roman" panose="02020603050405020304" pitchFamily="18" charset="0"/>
              </a:rPr>
              <a:t>Para crear un ejemplar de una clase utilizamos métodos especiales llamados constructores de la clase:</a:t>
            </a:r>
          </a:p>
        </p:txBody>
      </p:sp>
      <p:grpSp>
        <p:nvGrpSpPr>
          <p:cNvPr id="15" name="14 Grupo"/>
          <p:cNvGrpSpPr/>
          <p:nvPr/>
        </p:nvGrpSpPr>
        <p:grpSpPr>
          <a:xfrm>
            <a:off x="607605" y="2010854"/>
            <a:ext cx="8101114" cy="2290575"/>
            <a:chOff x="754375" y="1960930"/>
            <a:chExt cx="8101114" cy="2290575"/>
          </a:xfrm>
        </p:grpSpPr>
        <p:sp>
          <p:nvSpPr>
            <p:cNvPr id="13" name="12 Rectángulo"/>
            <p:cNvSpPr/>
            <p:nvPr/>
          </p:nvSpPr>
          <p:spPr>
            <a:xfrm>
              <a:off x="754375" y="1960930"/>
              <a:ext cx="8101114" cy="22905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CuadroTexto"/>
            <p:cNvSpPr txBox="1"/>
            <p:nvPr/>
          </p:nvSpPr>
          <p:spPr>
            <a:xfrm>
              <a:off x="907761" y="2044388"/>
              <a:ext cx="7794342" cy="2123658"/>
            </a:xfrm>
            <a:prstGeom prst="rect">
              <a:avLst/>
            </a:prstGeom>
            <a:noFill/>
          </p:spPr>
          <p:txBody>
            <a:bodyPr wrap="square" rtlCol="0">
              <a:spAutoFit/>
            </a:bodyPr>
            <a:lstStyle/>
            <a:p>
              <a:r>
                <a:rPr lang="es-ES" sz="2200" b="1" dirty="0" err="1">
                  <a:latin typeface="Courier New" pitchFamily="49" charset="0"/>
                  <a:cs typeface="Courier New" pitchFamily="49" charset="0"/>
                </a:rPr>
                <a:t>p</a:t>
              </a:r>
              <a:r>
                <a:rPr lang="es-ES" sz="2200" b="1" dirty="0" err="1" smtClean="0">
                  <a:latin typeface="Courier New" pitchFamily="49" charset="0"/>
                  <a:cs typeface="Courier New" pitchFamily="49" charset="0"/>
                </a:rPr>
                <a:t>ublic</a:t>
              </a:r>
              <a:r>
                <a:rPr lang="es-ES" sz="2200" b="1" dirty="0" smtClean="0">
                  <a:latin typeface="Courier New" pitchFamily="49" charset="0"/>
                  <a:cs typeface="Courier New" pitchFamily="49" charset="0"/>
                </a:rPr>
                <a:t> Persona(</a:t>
              </a:r>
              <a:r>
                <a:rPr lang="es-ES" sz="2200" b="1" dirty="0" err="1" smtClean="0">
                  <a:latin typeface="Courier New" pitchFamily="49" charset="0"/>
                  <a:cs typeface="Courier New" pitchFamily="49" charset="0"/>
                </a:rPr>
                <a:t>String</a:t>
              </a:r>
              <a:r>
                <a:rPr lang="es-ES" sz="2200" b="1" dirty="0" smtClean="0">
                  <a:latin typeface="Courier New" pitchFamily="49" charset="0"/>
                  <a:cs typeface="Courier New" pitchFamily="49" charset="0"/>
                </a:rPr>
                <a:t> nombre, </a:t>
              </a:r>
              <a:r>
                <a:rPr lang="es-ES" sz="2200" b="1" dirty="0" err="1" smtClean="0">
                  <a:latin typeface="Courier New" pitchFamily="49" charset="0"/>
                  <a:cs typeface="Courier New" pitchFamily="49" charset="0"/>
                </a:rPr>
                <a:t>String</a:t>
              </a:r>
              <a:r>
                <a:rPr lang="es-ES" sz="2200" b="1" dirty="0" smtClean="0">
                  <a:latin typeface="Courier New" pitchFamily="49" charset="0"/>
                  <a:cs typeface="Courier New" pitchFamily="49" charset="0"/>
                </a:rPr>
                <a:t>  </a:t>
              </a:r>
            </a:p>
            <a:p>
              <a:r>
                <a:rPr lang="es-ES" sz="2200" b="1" dirty="0">
                  <a:latin typeface="Courier New" pitchFamily="49" charset="0"/>
                  <a:cs typeface="Courier New" pitchFamily="49" charset="0"/>
                </a:rPr>
                <a:t> </a:t>
              </a:r>
              <a:r>
                <a:rPr lang="es-ES" sz="2200" b="1" dirty="0" smtClean="0">
                  <a:latin typeface="Courier New" pitchFamily="49" charset="0"/>
                  <a:cs typeface="Courier New" pitchFamily="49" charset="0"/>
                </a:rPr>
                <a:t>              </a:t>
              </a:r>
              <a:r>
                <a:rPr lang="es-ES" sz="2200" b="1" dirty="0" smtClean="0">
                  <a:latin typeface="Courier New" pitchFamily="49" charset="0"/>
                  <a:cs typeface="Courier New" pitchFamily="49" charset="0"/>
                </a:rPr>
                <a:t>apellidos</a:t>
              </a:r>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String</a:t>
              </a:r>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telefono</a:t>
              </a:r>
              <a:r>
                <a:rPr lang="es-ES" sz="2200" b="1" dirty="0" smtClean="0">
                  <a:latin typeface="Courier New" pitchFamily="49" charset="0"/>
                  <a:cs typeface="Courier New" pitchFamily="49" charset="0"/>
                </a:rPr>
                <a:t>) {</a:t>
              </a:r>
            </a:p>
            <a:p>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this.nombre</a:t>
              </a:r>
              <a:r>
                <a:rPr lang="es-ES" sz="2200" b="1" dirty="0" smtClean="0">
                  <a:latin typeface="Courier New" pitchFamily="49" charset="0"/>
                  <a:cs typeface="Courier New" pitchFamily="49" charset="0"/>
                </a:rPr>
                <a:t> = nombre;</a:t>
              </a:r>
            </a:p>
            <a:p>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this.apellidos</a:t>
              </a:r>
              <a:r>
                <a:rPr lang="es-ES" sz="2200" b="1" dirty="0" smtClean="0">
                  <a:latin typeface="Courier New" pitchFamily="49" charset="0"/>
                  <a:cs typeface="Courier New" pitchFamily="49" charset="0"/>
                </a:rPr>
                <a:t> = apellidos;</a:t>
              </a:r>
            </a:p>
            <a:p>
              <a:r>
                <a:rPr lang="es-ES" sz="2200" b="1" dirty="0" smtClean="0">
                  <a:latin typeface="Courier New" pitchFamily="49" charset="0"/>
                  <a:cs typeface="Courier New" pitchFamily="49" charset="0"/>
                </a:rPr>
                <a:t>  </a:t>
              </a:r>
              <a:r>
                <a:rPr lang="es-ES" sz="2200" b="1" dirty="0" err="1" smtClean="0">
                  <a:latin typeface="Courier New" pitchFamily="49" charset="0"/>
                  <a:cs typeface="Courier New" pitchFamily="49" charset="0"/>
                </a:rPr>
                <a:t>this.telefono</a:t>
              </a:r>
              <a:r>
                <a:rPr lang="es-ES" sz="2200" b="1" dirty="0" smtClean="0">
                  <a:latin typeface="Courier New" pitchFamily="49" charset="0"/>
                  <a:cs typeface="Courier New" pitchFamily="49" charset="0"/>
                </a:rPr>
                <a:t> = </a:t>
              </a:r>
              <a:r>
                <a:rPr lang="es-ES" sz="2200" b="1" dirty="0" err="1" smtClean="0">
                  <a:latin typeface="Courier New" pitchFamily="49" charset="0"/>
                  <a:cs typeface="Courier New" pitchFamily="49" charset="0"/>
                </a:rPr>
                <a:t>telefono</a:t>
              </a:r>
              <a:r>
                <a:rPr lang="es-ES" sz="2200" b="1" dirty="0" smtClean="0">
                  <a:latin typeface="Courier New" pitchFamily="49" charset="0"/>
                  <a:cs typeface="Courier New" pitchFamily="49" charset="0"/>
                </a:rPr>
                <a:t>;</a:t>
              </a:r>
            </a:p>
            <a:p>
              <a:r>
                <a:rPr lang="es-ES" sz="2200" b="1" dirty="0" smtClean="0">
                  <a:latin typeface="Courier New" pitchFamily="49" charset="0"/>
                  <a:cs typeface="Courier New" pitchFamily="49" charset="0"/>
                </a:rPr>
                <a:t>}</a:t>
              </a:r>
              <a:endParaRPr lang="es-ES" sz="2200" b="1" dirty="0">
                <a:latin typeface="Courier New" pitchFamily="49" charset="0"/>
                <a:cs typeface="Courier New" pitchFamily="49" charset="0"/>
              </a:endParaRPr>
            </a:p>
          </p:txBody>
        </p:sp>
      </p:grpSp>
    </p:spTree>
    <p:extLst>
      <p:ext uri="{BB962C8B-B14F-4D97-AF65-F5344CB8AC3E}">
        <p14:creationId xmlns:p14="http://schemas.microsoft.com/office/powerpoint/2010/main" val="40718892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81</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a:latin typeface="Times New Roman" panose="02020603050405020304" pitchFamily="18" charset="0"/>
                <a:cs typeface="Times New Roman" panose="02020603050405020304" pitchFamily="18" charset="0"/>
              </a:rPr>
              <a:t>8</a:t>
            </a:r>
            <a:r>
              <a:rPr lang="es-ES" dirty="0" smtClean="0">
                <a:latin typeface="Times New Roman" panose="02020603050405020304" pitchFamily="18" charset="0"/>
                <a:cs typeface="Times New Roman" panose="02020603050405020304" pitchFamily="18" charset="0"/>
              </a:rPr>
              <a:t>.- Constructores</a:t>
            </a:r>
            <a:endParaRPr lang="es-ES" dirty="0">
              <a:latin typeface="Times New Roman" panose="02020603050405020304" pitchFamily="18" charset="0"/>
              <a:cs typeface="Times New Roman" panose="02020603050405020304" pitchFamily="18" charset="0"/>
            </a:endParaRPr>
          </a:p>
        </p:txBody>
      </p:sp>
      <p:sp>
        <p:nvSpPr>
          <p:cNvPr id="13" name="12 CuadroTexto"/>
          <p:cNvSpPr txBox="1"/>
          <p:nvPr/>
        </p:nvSpPr>
        <p:spPr>
          <a:xfrm>
            <a:off x="195709" y="295251"/>
            <a:ext cx="7646064" cy="2246769"/>
          </a:xfrm>
          <a:prstGeom prst="rect">
            <a:avLst/>
          </a:prstGeom>
          <a:solidFill>
            <a:schemeClr val="accent1">
              <a:lumMod val="40000"/>
              <a:lumOff val="60000"/>
            </a:schemeClr>
          </a:solidFill>
          <a:ln w="38100">
            <a:solidFill>
              <a:schemeClr val="accent1">
                <a:lumMod val="50000"/>
              </a:schemeClr>
            </a:solidFill>
          </a:ln>
        </p:spPr>
        <p:txBody>
          <a:bodyPr wrap="square" rtlCol="0">
            <a:spAutoFit/>
          </a:bodyPr>
          <a:lstStyle/>
          <a:p>
            <a:r>
              <a:rPr lang="es-ES_tradnl" sz="2000" b="1" dirty="0" err="1" smtClean="0">
                <a:latin typeface="Courier New" pitchFamily="49" charset="0"/>
                <a:cs typeface="Courier New" pitchFamily="49" charset="0"/>
              </a:rPr>
              <a:t>public</a:t>
            </a:r>
            <a:r>
              <a:rPr lang="es-ES_tradnl" sz="2000" b="1" dirty="0" smtClean="0">
                <a:latin typeface="Courier New" pitchFamily="49" charset="0"/>
                <a:cs typeface="Courier New" pitchFamily="49" charset="0"/>
              </a:rPr>
              <a:t> Persona (</a:t>
            </a:r>
            <a:r>
              <a:rPr lang="es-ES_tradnl" sz="2000" b="1" dirty="0" err="1" smtClean="0">
                <a:latin typeface="Courier New" pitchFamily="49" charset="0"/>
                <a:cs typeface="Courier New" pitchFamily="49" charset="0"/>
              </a:rPr>
              <a:t>String</a:t>
            </a:r>
            <a:r>
              <a:rPr lang="es-ES_tradnl" sz="2000" b="1" dirty="0" smtClean="0">
                <a:latin typeface="Courier New" pitchFamily="49" charset="0"/>
                <a:cs typeface="Courier New" pitchFamily="49" charset="0"/>
              </a:rPr>
              <a:t> nombre, </a:t>
            </a:r>
            <a:r>
              <a:rPr lang="es-ES_tradnl" sz="2000" b="1" dirty="0" err="1" smtClean="0">
                <a:latin typeface="Courier New" pitchFamily="49" charset="0"/>
                <a:cs typeface="Courier New" pitchFamily="49" charset="0"/>
              </a:rPr>
              <a:t>String</a:t>
            </a:r>
            <a:r>
              <a:rPr lang="es-ES_tradnl" sz="2000" b="1" dirty="0" smtClean="0">
                <a:latin typeface="Courier New" pitchFamily="49" charset="0"/>
                <a:cs typeface="Courier New" pitchFamily="49" charset="0"/>
              </a:rPr>
              <a:t>  </a:t>
            </a:r>
          </a:p>
          <a:p>
            <a:r>
              <a:rPr lang="es-ES_tradnl" sz="2000" b="1" dirty="0">
                <a:latin typeface="Courier New" pitchFamily="49" charset="0"/>
                <a:cs typeface="Courier New" pitchFamily="49" charset="0"/>
              </a:rPr>
              <a:t> </a:t>
            </a:r>
            <a:r>
              <a:rPr lang="es-ES_tradnl" sz="2000" b="1" dirty="0" smtClean="0">
                <a:latin typeface="Courier New" pitchFamily="49" charset="0"/>
                <a:cs typeface="Courier New" pitchFamily="49" charset="0"/>
              </a:rPr>
              <a:t>                   apellidos, </a:t>
            </a:r>
            <a:r>
              <a:rPr lang="es-ES_tradnl" sz="2000" b="1" dirty="0" err="1" smtClean="0">
                <a:latin typeface="Courier New" pitchFamily="49" charset="0"/>
                <a:cs typeface="Courier New" pitchFamily="49" charset="0"/>
              </a:rPr>
              <a:t>String</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telefono</a:t>
            </a:r>
            <a:r>
              <a:rPr lang="es-ES_tradnl" sz="2000" b="1" dirty="0" smtClean="0">
                <a:latin typeface="Courier New" pitchFamily="49" charset="0"/>
                <a:cs typeface="Courier New" pitchFamily="49" charset="0"/>
              </a:rPr>
              <a:t>) </a:t>
            </a:r>
          </a:p>
          <a:p>
            <a:r>
              <a:rPr lang="es-ES_tradnl" sz="2000" b="1" dirty="0" smtClean="0">
                <a:latin typeface="Courier New" pitchFamily="49" charset="0"/>
                <a:cs typeface="Courier New" pitchFamily="49" charset="0"/>
              </a:rPr>
              <a:t>{</a:t>
            </a:r>
          </a:p>
          <a:p>
            <a:r>
              <a:rPr lang="es-ES_tradnl" sz="2000" b="1" dirty="0">
                <a:latin typeface="Courier New" pitchFamily="49" charset="0"/>
                <a:cs typeface="Courier New" pitchFamily="49" charset="0"/>
              </a:rPr>
              <a:t> </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this.nombre</a:t>
            </a:r>
            <a:r>
              <a:rPr lang="es-ES_tradnl" sz="2000" b="1" dirty="0" smtClean="0">
                <a:latin typeface="Courier New" pitchFamily="49" charset="0"/>
                <a:cs typeface="Courier New" pitchFamily="49" charset="0"/>
              </a:rPr>
              <a:t> = nombre;</a:t>
            </a:r>
          </a:p>
          <a:p>
            <a:r>
              <a:rPr lang="es-ES_tradnl" sz="2000" b="1" dirty="0">
                <a:latin typeface="Courier New" pitchFamily="49" charset="0"/>
                <a:cs typeface="Courier New" pitchFamily="49" charset="0"/>
              </a:rPr>
              <a:t> </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this.apellidos</a:t>
            </a:r>
            <a:r>
              <a:rPr lang="es-ES_tradnl" sz="2000" b="1" dirty="0" smtClean="0">
                <a:latin typeface="Courier New" pitchFamily="49" charset="0"/>
                <a:cs typeface="Courier New" pitchFamily="49" charset="0"/>
              </a:rPr>
              <a:t> = apellidos;</a:t>
            </a:r>
          </a:p>
          <a:p>
            <a:r>
              <a:rPr lang="es-ES_tradnl" sz="2000" b="1" dirty="0">
                <a:latin typeface="Courier New" pitchFamily="49" charset="0"/>
                <a:cs typeface="Courier New" pitchFamily="49" charset="0"/>
              </a:rPr>
              <a:t> </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this.telefono</a:t>
            </a:r>
            <a:r>
              <a:rPr lang="es-ES_tradnl" sz="2000" b="1" dirty="0" smtClean="0">
                <a:latin typeface="Courier New" pitchFamily="49" charset="0"/>
                <a:cs typeface="Courier New" pitchFamily="49" charset="0"/>
              </a:rPr>
              <a:t> = </a:t>
            </a:r>
            <a:r>
              <a:rPr lang="es-ES_tradnl" sz="2000" b="1" dirty="0" err="1" smtClean="0">
                <a:latin typeface="Courier New" pitchFamily="49" charset="0"/>
                <a:cs typeface="Courier New" pitchFamily="49" charset="0"/>
              </a:rPr>
              <a:t>telefono</a:t>
            </a:r>
            <a:r>
              <a:rPr lang="es-ES_tradnl" sz="2000" b="1" dirty="0" smtClean="0">
                <a:latin typeface="Courier New" pitchFamily="49" charset="0"/>
                <a:cs typeface="Courier New" pitchFamily="49" charset="0"/>
              </a:rPr>
              <a:t>;</a:t>
            </a:r>
          </a:p>
          <a:p>
            <a:r>
              <a:rPr lang="es-ES_tradnl" sz="2000" b="1" dirty="0">
                <a:latin typeface="Courier New" pitchFamily="49" charset="0"/>
                <a:cs typeface="Courier New" pitchFamily="49" charset="0"/>
              </a:rPr>
              <a:t>}</a:t>
            </a:r>
            <a:endParaRPr lang="es-ES_tradnl" sz="2000" b="1" dirty="0" smtClean="0">
              <a:latin typeface="Courier New" pitchFamily="49" charset="0"/>
              <a:cs typeface="Courier New" pitchFamily="49" charset="0"/>
            </a:endParaRPr>
          </a:p>
        </p:txBody>
      </p:sp>
      <p:sp>
        <p:nvSpPr>
          <p:cNvPr id="14" name="13 CuadroTexto"/>
          <p:cNvSpPr txBox="1"/>
          <p:nvPr/>
        </p:nvSpPr>
        <p:spPr>
          <a:xfrm>
            <a:off x="4754211" y="2068474"/>
            <a:ext cx="4158323" cy="2677656"/>
          </a:xfrm>
          <a:prstGeom prst="rect">
            <a:avLst/>
          </a:prstGeom>
          <a:solidFill>
            <a:schemeClr val="accent5">
              <a:lumMod val="40000"/>
              <a:lumOff val="60000"/>
            </a:schemeClr>
          </a:solidFill>
          <a:ln w="38100">
            <a:solidFill>
              <a:schemeClr val="accent5">
                <a:lumMod val="50000"/>
              </a:schemeClr>
            </a:solidFill>
          </a:ln>
        </p:spPr>
        <p:txBody>
          <a:bodyPr wrap="square" rtlCol="0">
            <a:spAutoFit/>
          </a:bodyPr>
          <a:lstStyle/>
          <a:p>
            <a:pPr algn="r"/>
            <a:r>
              <a:rPr lang="es-ES_tradnl" sz="2400" i="1" dirty="0" smtClean="0">
                <a:latin typeface="Times New Roman" panose="02020603050405020304" pitchFamily="18" charset="0"/>
                <a:cs typeface="Times New Roman" panose="02020603050405020304" pitchFamily="18" charset="0"/>
              </a:rPr>
              <a:t>Mediante la utilización de la palabra reservada </a:t>
            </a:r>
            <a:r>
              <a:rPr lang="es-ES_tradnl" sz="2400" i="1" dirty="0" err="1" smtClean="0">
                <a:latin typeface="Times New Roman" panose="02020603050405020304" pitchFamily="18" charset="0"/>
                <a:cs typeface="Times New Roman" panose="02020603050405020304" pitchFamily="18" charset="0"/>
              </a:rPr>
              <a:t>this</a:t>
            </a:r>
            <a:r>
              <a:rPr lang="es-ES_tradnl" sz="2400" i="1" dirty="0" smtClean="0">
                <a:latin typeface="Times New Roman" panose="02020603050405020304" pitchFamily="18" charset="0"/>
                <a:cs typeface="Times New Roman" panose="02020603050405020304" pitchFamily="18" charset="0"/>
              </a:rPr>
              <a:t>, podemos acceder: </a:t>
            </a:r>
            <a:r>
              <a:rPr lang="es-ES_tradnl" sz="2400" i="1" dirty="0" err="1" smtClean="0">
                <a:latin typeface="Times New Roman" panose="02020603050405020304" pitchFamily="18" charset="0"/>
                <a:cs typeface="Times New Roman" panose="02020603050405020304" pitchFamily="18" charset="0"/>
              </a:rPr>
              <a:t>this.nombre</a:t>
            </a:r>
            <a:r>
              <a:rPr lang="es-ES_tradnl" sz="2400" i="1" dirty="0" smtClean="0">
                <a:latin typeface="Times New Roman" panose="02020603050405020304" pitchFamily="18" charset="0"/>
                <a:cs typeface="Times New Roman" panose="02020603050405020304" pitchFamily="18" charset="0"/>
              </a:rPr>
              <a:t> hacemos referencia al atributo, mientras que utilizando solamente nombre hacemos referencia al argumento</a:t>
            </a:r>
            <a:endParaRPr lang="es-ES_tradnl" sz="2400" i="1" dirty="0">
              <a:latin typeface="Times New Roman" panose="02020603050405020304" pitchFamily="18" charset="0"/>
              <a:cs typeface="Times New Roman" panose="02020603050405020304" pitchFamily="18" charset="0"/>
            </a:endParaRPr>
          </a:p>
        </p:txBody>
      </p:sp>
      <p:sp>
        <p:nvSpPr>
          <p:cNvPr id="15" name="14 CuadroTexto"/>
          <p:cNvSpPr txBox="1"/>
          <p:nvPr/>
        </p:nvSpPr>
        <p:spPr>
          <a:xfrm>
            <a:off x="244692" y="3256418"/>
            <a:ext cx="4335449" cy="1631216"/>
          </a:xfrm>
          <a:prstGeom prst="rect">
            <a:avLst/>
          </a:prstGeom>
          <a:solidFill>
            <a:schemeClr val="accent1">
              <a:lumMod val="40000"/>
              <a:lumOff val="60000"/>
            </a:schemeClr>
          </a:solidFill>
          <a:ln w="38100">
            <a:solidFill>
              <a:schemeClr val="accent1">
                <a:lumMod val="50000"/>
              </a:schemeClr>
            </a:solidFill>
          </a:ln>
        </p:spPr>
        <p:txBody>
          <a:bodyPr wrap="square" rtlCol="0">
            <a:spAutoFit/>
          </a:bodyPr>
          <a:lstStyle/>
          <a:p>
            <a:r>
              <a:rPr lang="es-ES_tradnl" sz="2000" b="1" dirty="0" err="1" smtClean="0">
                <a:latin typeface="Courier New" pitchFamily="49" charset="0"/>
                <a:cs typeface="Courier New" pitchFamily="49" charset="0"/>
              </a:rPr>
              <a:t>public</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class</a:t>
            </a:r>
            <a:r>
              <a:rPr lang="es-ES_tradnl" sz="2000" b="1" dirty="0" smtClean="0">
                <a:latin typeface="Courier New" pitchFamily="49" charset="0"/>
                <a:cs typeface="Courier New" pitchFamily="49" charset="0"/>
              </a:rPr>
              <a:t> Persona{</a:t>
            </a:r>
          </a:p>
          <a:p>
            <a:r>
              <a:rPr lang="es-ES_tradnl" sz="2000" b="1" dirty="0">
                <a:latin typeface="Courier New" pitchFamily="49" charset="0"/>
                <a:cs typeface="Courier New" pitchFamily="49" charset="0"/>
              </a:rPr>
              <a:t> </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private</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String</a:t>
            </a:r>
            <a:r>
              <a:rPr lang="es-ES_tradnl" sz="2000" b="1" dirty="0" smtClean="0">
                <a:latin typeface="Courier New" pitchFamily="49" charset="0"/>
                <a:cs typeface="Courier New" pitchFamily="49" charset="0"/>
              </a:rPr>
              <a:t> nombre;</a:t>
            </a:r>
          </a:p>
          <a:p>
            <a:r>
              <a:rPr lang="es-ES_tradnl" sz="2000" b="1" dirty="0">
                <a:latin typeface="Courier New" pitchFamily="49" charset="0"/>
                <a:cs typeface="Courier New" pitchFamily="49" charset="0"/>
              </a:rPr>
              <a:t> </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private</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String</a:t>
            </a:r>
            <a:r>
              <a:rPr lang="es-ES_tradnl" sz="2000" b="1" dirty="0" smtClean="0">
                <a:latin typeface="Courier New" pitchFamily="49" charset="0"/>
                <a:cs typeface="Courier New" pitchFamily="49" charset="0"/>
              </a:rPr>
              <a:t> apellidos;</a:t>
            </a:r>
          </a:p>
          <a:p>
            <a:r>
              <a:rPr lang="es-ES_tradnl" sz="2000" b="1" dirty="0">
                <a:latin typeface="Courier New" pitchFamily="49" charset="0"/>
                <a:cs typeface="Courier New" pitchFamily="49" charset="0"/>
              </a:rPr>
              <a:t> </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private</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String</a:t>
            </a:r>
            <a:r>
              <a:rPr lang="es-ES_tradnl" sz="2000" b="1" dirty="0" smtClean="0">
                <a:latin typeface="Courier New" pitchFamily="49" charset="0"/>
                <a:cs typeface="Courier New" pitchFamily="49" charset="0"/>
              </a:rPr>
              <a:t> </a:t>
            </a:r>
            <a:r>
              <a:rPr lang="es-ES_tradnl" sz="2000" b="1" dirty="0" err="1" smtClean="0">
                <a:latin typeface="Courier New" pitchFamily="49" charset="0"/>
                <a:cs typeface="Courier New" pitchFamily="49" charset="0"/>
              </a:rPr>
              <a:t>telefono</a:t>
            </a:r>
            <a:r>
              <a:rPr lang="es-ES_tradnl" sz="2000" b="1" dirty="0" smtClean="0">
                <a:latin typeface="Courier New" pitchFamily="49" charset="0"/>
                <a:cs typeface="Courier New" pitchFamily="49" charset="0"/>
              </a:rPr>
              <a:t>;</a:t>
            </a:r>
          </a:p>
          <a:p>
            <a:r>
              <a:rPr lang="es-ES_tradnl" sz="2000" b="1" dirty="0" smtClean="0">
                <a:latin typeface="Courier New" pitchFamily="49" charset="0"/>
                <a:cs typeface="Courier New" pitchFamily="49" charset="0"/>
              </a:rPr>
              <a:t>   . . . </a:t>
            </a:r>
            <a:endParaRPr lang="es-ES_tradnl" sz="2000" b="1" dirty="0">
              <a:latin typeface="Courier New" pitchFamily="49" charset="0"/>
              <a:cs typeface="Courier New" pitchFamily="49" charset="0"/>
            </a:endParaRPr>
          </a:p>
        </p:txBody>
      </p:sp>
      <p:grpSp>
        <p:nvGrpSpPr>
          <p:cNvPr id="16" name="15 Grupo"/>
          <p:cNvGrpSpPr/>
          <p:nvPr/>
        </p:nvGrpSpPr>
        <p:grpSpPr>
          <a:xfrm>
            <a:off x="578192" y="888478"/>
            <a:ext cx="6255181" cy="3436875"/>
            <a:chOff x="578192" y="1120040"/>
            <a:chExt cx="6255181" cy="3436875"/>
          </a:xfrm>
        </p:grpSpPr>
        <p:sp>
          <p:nvSpPr>
            <p:cNvPr id="17" name="16 Rectángulo redondeado"/>
            <p:cNvSpPr/>
            <p:nvPr/>
          </p:nvSpPr>
          <p:spPr>
            <a:xfrm>
              <a:off x="578192" y="2113635"/>
              <a:ext cx="2314053" cy="360040"/>
            </a:xfrm>
            <a:prstGeom prst="roundRect">
              <a:avLst>
                <a:gd name="adj" fmla="val 50000"/>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17 Rectángulo redondeado"/>
            <p:cNvSpPr/>
            <p:nvPr/>
          </p:nvSpPr>
          <p:spPr>
            <a:xfrm>
              <a:off x="3095835" y="2108632"/>
              <a:ext cx="1484306" cy="360040"/>
            </a:xfrm>
            <a:prstGeom prst="roundRect">
              <a:avLst>
                <a:gd name="adj" fmla="val 50000"/>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9" name="18 Conector recto"/>
            <p:cNvCxnSpPr/>
            <p:nvPr/>
          </p:nvCxnSpPr>
          <p:spPr>
            <a:xfrm flipV="1">
              <a:off x="3009896" y="3140968"/>
              <a:ext cx="1570245" cy="3125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flipH="1" flipV="1">
              <a:off x="4419295" y="2473676"/>
              <a:ext cx="160846" cy="667292"/>
            </a:xfrm>
            <a:prstGeom prst="line">
              <a:avLst/>
            </a:prstGeom>
            <a:ln w="381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flipV="1">
              <a:off x="4580141" y="1120040"/>
              <a:ext cx="2253232" cy="2020928"/>
            </a:xfrm>
            <a:prstGeom prst="line">
              <a:avLst/>
            </a:prstGeom>
            <a:ln w="381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1103863" y="3274535"/>
              <a:ext cx="137329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V="1">
              <a:off x="2477160" y="2420889"/>
              <a:ext cx="157231" cy="853646"/>
            </a:xfrm>
            <a:prstGeom prst="line">
              <a:avLst/>
            </a:prstGeom>
            <a:ln w="381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a:off x="2468836" y="3274535"/>
              <a:ext cx="423409" cy="1282380"/>
            </a:xfrm>
            <a:prstGeom prst="line">
              <a:avLst/>
            </a:prstGeom>
            <a:ln w="381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5" name="24 CuadroTexto"/>
          <p:cNvSpPr txBox="1"/>
          <p:nvPr/>
        </p:nvSpPr>
        <p:spPr>
          <a:xfrm>
            <a:off x="1078138" y="2642863"/>
            <a:ext cx="1711167" cy="400110"/>
          </a:xfrm>
          <a:prstGeom prst="rect">
            <a:avLst/>
          </a:prstGeom>
          <a:noFill/>
        </p:spPr>
        <p:txBody>
          <a:bodyPr wrap="square" rtlCol="0">
            <a:spAutoFit/>
          </a:bodyPr>
          <a:lstStyle/>
          <a:p>
            <a:r>
              <a:rPr lang="es-ES_tradnl" sz="2000" b="1" dirty="0" smtClean="0">
                <a:latin typeface="Times New Roman" pitchFamily="18" charset="0"/>
                <a:cs typeface="Times New Roman" pitchFamily="18" charset="0"/>
              </a:rPr>
              <a:t>Atributo</a:t>
            </a:r>
            <a:endParaRPr lang="es-ES_tradnl" sz="2000" b="1" dirty="0">
              <a:latin typeface="Times New Roman" pitchFamily="18" charset="0"/>
              <a:cs typeface="Times New Roman" pitchFamily="18" charset="0"/>
            </a:endParaRPr>
          </a:p>
        </p:txBody>
      </p:sp>
      <p:sp>
        <p:nvSpPr>
          <p:cNvPr id="26" name="25 CuadroTexto"/>
          <p:cNvSpPr txBox="1"/>
          <p:nvPr/>
        </p:nvSpPr>
        <p:spPr>
          <a:xfrm>
            <a:off x="3009896" y="2542616"/>
            <a:ext cx="1898639" cy="400110"/>
          </a:xfrm>
          <a:prstGeom prst="rect">
            <a:avLst/>
          </a:prstGeom>
          <a:noFill/>
        </p:spPr>
        <p:txBody>
          <a:bodyPr wrap="square" rtlCol="0">
            <a:spAutoFit/>
          </a:bodyPr>
          <a:lstStyle/>
          <a:p>
            <a:r>
              <a:rPr lang="es-ES_tradnl" sz="2000" b="1" dirty="0" smtClean="0">
                <a:latin typeface="Times New Roman" pitchFamily="18" charset="0"/>
                <a:cs typeface="Times New Roman" pitchFamily="18" charset="0"/>
              </a:rPr>
              <a:t>Argumento</a:t>
            </a:r>
            <a:endParaRPr lang="es-ES_tradnl"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6170952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82</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a:latin typeface="Times New Roman" panose="02020603050405020304" pitchFamily="18" charset="0"/>
                <a:cs typeface="Times New Roman" panose="02020603050405020304" pitchFamily="18" charset="0"/>
              </a:rPr>
              <a:t>8</a:t>
            </a:r>
            <a:r>
              <a:rPr lang="es-ES" dirty="0" smtClean="0">
                <a:latin typeface="Times New Roman" panose="02020603050405020304" pitchFamily="18" charset="0"/>
                <a:cs typeface="Times New Roman" panose="02020603050405020304" pitchFamily="18" charset="0"/>
              </a:rPr>
              <a:t>.- Constructores</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059785" y="891995"/>
            <a:ext cx="7787955" cy="1569660"/>
          </a:xfrm>
          <a:prstGeom prst="rect">
            <a:avLst/>
          </a:prstGeom>
          <a:noFill/>
        </p:spPr>
        <p:txBody>
          <a:bodyPr wrap="square" rtlCol="0">
            <a:spAutoFit/>
          </a:bodyPr>
          <a:lstStyle/>
          <a:p>
            <a:pPr marL="358775" indent="-358775" algn="just">
              <a:buFont typeface="Wingdings"/>
              <a:buChar char="Ø"/>
            </a:pPr>
            <a:r>
              <a:rPr lang="es-ES" sz="2400" dirty="0" smtClean="0">
                <a:latin typeface="Times New Roman" panose="02020603050405020304" pitchFamily="18" charset="0"/>
                <a:cs typeface="Times New Roman" panose="02020603050405020304" pitchFamily="18" charset="0"/>
              </a:rPr>
              <a:t>Un constructor es un método cuyo nombre coincide con el de la clase</a:t>
            </a:r>
            <a:r>
              <a:rPr lang="es-ES" sz="2400" dirty="0">
                <a:latin typeface="Times New Roman" panose="02020603050405020304" pitchFamily="18" charset="0"/>
                <a:cs typeface="Times New Roman" panose="02020603050405020304" pitchFamily="18" charset="0"/>
              </a:rPr>
              <a:t>. Como cualquier otro método, tiene una lista de argumentos que en este caso no está vacía, si no que indica que va a recibir tres argumentos y los tres de tipo </a:t>
            </a:r>
            <a:r>
              <a:rPr lang="es-ES" sz="2400" dirty="0" err="1">
                <a:latin typeface="Times New Roman" panose="02020603050405020304" pitchFamily="18" charset="0"/>
                <a:cs typeface="Times New Roman" panose="02020603050405020304" pitchFamily="18" charset="0"/>
              </a:rPr>
              <a:t>String</a:t>
            </a:r>
            <a:r>
              <a:rPr lang="es-ES" sz="2400" dirty="0" smtClean="0">
                <a:latin typeface="Times New Roman" panose="02020603050405020304" pitchFamily="18" charset="0"/>
                <a:cs typeface="Times New Roman" panose="02020603050405020304" pitchFamily="18" charset="0"/>
              </a:rPr>
              <a:t>.</a:t>
            </a:r>
            <a:endParaRPr lang="es-ES" sz="2400" dirty="0">
              <a:latin typeface="Times New Roman" panose="02020603050405020304" pitchFamily="18" charset="0"/>
              <a:cs typeface="Times New Roman" panose="02020603050405020304" pitchFamily="18" charset="0"/>
            </a:endParaRPr>
          </a:p>
        </p:txBody>
      </p:sp>
      <p:sp>
        <p:nvSpPr>
          <p:cNvPr id="13" name="12 CuadroTexto"/>
          <p:cNvSpPr txBox="1"/>
          <p:nvPr/>
        </p:nvSpPr>
        <p:spPr>
          <a:xfrm>
            <a:off x="1057461" y="2571750"/>
            <a:ext cx="7787955" cy="830997"/>
          </a:xfrm>
          <a:prstGeom prst="rect">
            <a:avLst/>
          </a:prstGeom>
          <a:noFill/>
        </p:spPr>
        <p:txBody>
          <a:bodyPr wrap="square" rtlCol="0">
            <a:spAutoFit/>
          </a:bodyPr>
          <a:lstStyle/>
          <a:p>
            <a:pPr marL="358775" indent="-358775" algn="just">
              <a:buFont typeface="Wingdings"/>
              <a:buChar char="Ø"/>
            </a:pPr>
            <a:r>
              <a:rPr lang="es-ES" sz="2400" dirty="0" smtClean="0">
                <a:latin typeface="Times New Roman" panose="02020603050405020304" pitchFamily="18" charset="0"/>
                <a:cs typeface="Times New Roman" panose="02020603050405020304" pitchFamily="18" charset="0"/>
              </a:rPr>
              <a:t>Los nombres de los tres argumentos pueden coincidir con los nombres de los atributos.</a:t>
            </a:r>
          </a:p>
        </p:txBody>
      </p:sp>
      <p:sp>
        <p:nvSpPr>
          <p:cNvPr id="14" name="13 CuadroTexto"/>
          <p:cNvSpPr txBox="1"/>
          <p:nvPr/>
        </p:nvSpPr>
        <p:spPr>
          <a:xfrm>
            <a:off x="1057462" y="3645550"/>
            <a:ext cx="7787955" cy="830997"/>
          </a:xfrm>
          <a:prstGeom prst="rect">
            <a:avLst/>
          </a:prstGeom>
          <a:noFill/>
        </p:spPr>
        <p:txBody>
          <a:bodyPr wrap="square" rtlCol="0">
            <a:spAutoFit/>
          </a:bodyPr>
          <a:lstStyle/>
          <a:p>
            <a:pPr marL="358775" indent="-358775" algn="just">
              <a:buFont typeface="Wingdings"/>
              <a:buChar char="Ø"/>
            </a:pPr>
            <a:r>
              <a:rPr lang="es-ES" sz="2400" dirty="0" smtClean="0">
                <a:latin typeface="Times New Roman" panose="02020603050405020304" pitchFamily="18" charset="0"/>
                <a:cs typeface="Times New Roman" panose="02020603050405020304" pitchFamily="18" charset="0"/>
              </a:rPr>
              <a:t>Un constructor no devuelve ningún valor de retorno, ya que estos métodos especiales nos sirven para crear objetos</a:t>
            </a:r>
          </a:p>
        </p:txBody>
      </p:sp>
    </p:spTree>
    <p:extLst>
      <p:ext uri="{BB962C8B-B14F-4D97-AF65-F5344CB8AC3E}">
        <p14:creationId xmlns:p14="http://schemas.microsoft.com/office/powerpoint/2010/main" val="25795903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83</a:t>
              </a:fld>
              <a:endParaRPr lang="es-ES" b="1" dirty="0">
                <a:latin typeface="Times New Roman" panose="02020603050405020304" pitchFamily="18" charset="0"/>
                <a:cs typeface="Times New Roman" panose="02020603050405020304" pitchFamily="18" charset="0"/>
              </a:endParaRPr>
            </a:p>
          </p:txBody>
        </p:sp>
      </p:grpSp>
      <p:grpSp>
        <p:nvGrpSpPr>
          <p:cNvPr id="16" name="15 Grupo"/>
          <p:cNvGrpSpPr/>
          <p:nvPr/>
        </p:nvGrpSpPr>
        <p:grpSpPr>
          <a:xfrm>
            <a:off x="2123734" y="911265"/>
            <a:ext cx="6287019" cy="683481"/>
            <a:chOff x="2123734" y="911265"/>
            <a:chExt cx="6287019" cy="683481"/>
          </a:xfrm>
        </p:grpSpPr>
        <p:sp>
          <p:nvSpPr>
            <p:cNvPr id="11" name="10 Rectángulo"/>
            <p:cNvSpPr/>
            <p:nvPr/>
          </p:nvSpPr>
          <p:spPr>
            <a:xfrm>
              <a:off x="2123734" y="911265"/>
              <a:ext cx="6287019" cy="6834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uadroTexto"/>
            <p:cNvSpPr txBox="1"/>
            <p:nvPr/>
          </p:nvSpPr>
          <p:spPr>
            <a:xfrm>
              <a:off x="2275891" y="1039527"/>
              <a:ext cx="5982157" cy="430887"/>
            </a:xfrm>
            <a:prstGeom prst="rect">
              <a:avLst/>
            </a:prstGeom>
            <a:noFill/>
          </p:spPr>
          <p:txBody>
            <a:bodyPr wrap="square" rtlCol="0">
              <a:spAutoFit/>
            </a:bodyPr>
            <a:lstStyle/>
            <a:p>
              <a:r>
                <a:rPr lang="es-ES" sz="2200" b="1" dirty="0" smtClean="0">
                  <a:latin typeface="Courier New" pitchFamily="49" charset="0"/>
                  <a:cs typeface="Courier New" pitchFamily="49" charset="0"/>
                </a:rPr>
                <a:t>Persona() {  }</a:t>
              </a:r>
              <a:endParaRPr lang="es-ES" sz="2200" b="1" dirty="0">
                <a:latin typeface="Courier New" pitchFamily="49" charset="0"/>
                <a:cs typeface="Courier New" pitchFamily="49" charset="0"/>
              </a:endParaRPr>
            </a:p>
          </p:txBody>
        </p:sp>
      </p:grpSp>
      <p:sp>
        <p:nvSpPr>
          <p:cNvPr id="13" name="12 CuadroTexto"/>
          <p:cNvSpPr txBox="1"/>
          <p:nvPr/>
        </p:nvSpPr>
        <p:spPr>
          <a:xfrm>
            <a:off x="1365196" y="1960930"/>
            <a:ext cx="7347772" cy="984885"/>
          </a:xfrm>
          <a:prstGeom prst="rect">
            <a:avLst/>
          </a:prstGeom>
          <a:noFill/>
        </p:spPr>
        <p:txBody>
          <a:bodyPr wrap="square" rtlCol="0">
            <a:spAutoFit/>
          </a:bodyPr>
          <a:lstStyle/>
          <a:p>
            <a:pPr marL="358775" indent="-358775" algn="just">
              <a:buFont typeface="Wingdings"/>
              <a:buChar char="Ø"/>
            </a:pPr>
            <a:r>
              <a:rPr lang="es-ES" sz="2400" dirty="0" smtClean="0">
                <a:latin typeface="Times New Roman" panose="02020603050405020304" pitchFamily="18" charset="0"/>
                <a:cs typeface="Times New Roman" panose="02020603050405020304" pitchFamily="18" charset="0"/>
              </a:rPr>
              <a:t>La lista de argumentos de este constructor está vacía</a:t>
            </a:r>
          </a:p>
          <a:p>
            <a:pPr marL="358775" indent="-358775" algn="just">
              <a:spcBef>
                <a:spcPts val="1200"/>
              </a:spcBef>
              <a:buFont typeface="Wingdings"/>
              <a:buChar char="Ø"/>
            </a:pPr>
            <a:r>
              <a:rPr lang="es-ES" sz="2400" dirty="0" smtClean="0">
                <a:latin typeface="Times New Roman" panose="02020603050405020304" pitchFamily="18" charset="0"/>
                <a:cs typeface="Times New Roman" panose="02020603050405020304" pitchFamily="18" charset="0"/>
              </a:rPr>
              <a:t>No hay escrita ninguna línea de código entre las llaves.</a:t>
            </a:r>
          </a:p>
        </p:txBody>
      </p:sp>
      <p:sp>
        <p:nvSpPr>
          <p:cNvPr id="14" name="13 CuadroTexto"/>
          <p:cNvSpPr txBox="1"/>
          <p:nvPr/>
        </p:nvSpPr>
        <p:spPr>
          <a:xfrm>
            <a:off x="1212490" y="3093729"/>
            <a:ext cx="7607078" cy="1569660"/>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A este constructor tan particular se le llama </a:t>
            </a:r>
            <a:r>
              <a:rPr lang="es-ES" sz="2400" b="1" i="1" dirty="0" smtClean="0">
                <a:latin typeface="Times New Roman" panose="02020603050405020304" pitchFamily="18" charset="0"/>
                <a:cs typeface="Times New Roman" panose="02020603050405020304" pitchFamily="18" charset="0"/>
              </a:rPr>
              <a:t>Constructor por defecto</a:t>
            </a:r>
            <a:r>
              <a:rPr lang="es-ES" sz="2400" dirty="0" smtClean="0">
                <a:latin typeface="Times New Roman" panose="02020603050405020304" pitchFamily="18" charset="0"/>
                <a:cs typeface="Times New Roman" panose="02020603050405020304" pitchFamily="18" charset="0"/>
              </a:rPr>
              <a:t> y los trataremos a fondo más adelante, ahora debemos definir un constructor por defecto para todas nuestras clases.</a:t>
            </a:r>
          </a:p>
        </p:txBody>
      </p:sp>
      <p:sp>
        <p:nvSpPr>
          <p:cNvPr id="15" name="Title 3"/>
          <p:cNvSpPr>
            <a:spLocks noGrp="1"/>
          </p:cNvSpPr>
          <p:nvPr>
            <p:ph type="title"/>
          </p:nvPr>
        </p:nvSpPr>
        <p:spPr>
          <a:xfrm>
            <a:off x="8142" y="0"/>
            <a:ext cx="9144000" cy="739290"/>
          </a:xfrm>
        </p:spPr>
        <p:txBody>
          <a:bodyPr>
            <a:normAutofit/>
          </a:bodyPr>
          <a:lstStyle/>
          <a:p>
            <a:pPr algn="r"/>
            <a:r>
              <a:rPr lang="es-ES" dirty="0">
                <a:latin typeface="Times New Roman" panose="02020603050405020304" pitchFamily="18" charset="0"/>
                <a:cs typeface="Times New Roman" panose="02020603050405020304" pitchFamily="18" charset="0"/>
              </a:rPr>
              <a:t>8</a:t>
            </a:r>
            <a:r>
              <a:rPr lang="es-ES" dirty="0" smtClean="0">
                <a:latin typeface="Times New Roman" panose="02020603050405020304" pitchFamily="18" charset="0"/>
                <a:cs typeface="Times New Roman" panose="02020603050405020304" pitchFamily="18" charset="0"/>
              </a:rPr>
              <a:t>.- Constructores</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7781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84</a:t>
              </a:fld>
              <a:endParaRPr lang="es-ES" b="1" dirty="0">
                <a:latin typeface="Times New Roman" panose="02020603050405020304" pitchFamily="18" charset="0"/>
                <a:cs typeface="Times New Roman" panose="02020603050405020304" pitchFamily="18" charset="0"/>
              </a:endParaRPr>
            </a:p>
          </p:txBody>
        </p:sp>
      </p:grpSp>
      <p:sp>
        <p:nvSpPr>
          <p:cNvPr id="11" name="10 CuadroTexto"/>
          <p:cNvSpPr txBox="1"/>
          <p:nvPr/>
        </p:nvSpPr>
        <p:spPr>
          <a:xfrm>
            <a:off x="1517900" y="1808225"/>
            <a:ext cx="7077859" cy="1384995"/>
          </a:xfrm>
          <a:prstGeom prst="rect">
            <a:avLst/>
          </a:prstGeom>
          <a:noFill/>
        </p:spPr>
        <p:txBody>
          <a:bodyPr wrap="square" rtlCol="0">
            <a:spAutoFit/>
          </a:bodyPr>
          <a:lstStyle/>
          <a:p>
            <a:pPr algn="ctr"/>
            <a:r>
              <a:rPr lang="es-ES" sz="2800" dirty="0" smtClean="0">
                <a:latin typeface="Times New Roman" panose="02020603050405020304" pitchFamily="18" charset="0"/>
                <a:cs typeface="Times New Roman" panose="02020603050405020304" pitchFamily="18" charset="0"/>
              </a:rPr>
              <a:t>Lo siguiente que vamos a hacer es escribir una clase para probar nuestra clase Persona, para ello crearemos una nueva clase </a:t>
            </a:r>
            <a:r>
              <a:rPr lang="es-ES" sz="2800" b="1" dirty="0" err="1" smtClean="0">
                <a:latin typeface="Times New Roman" panose="02020603050405020304" pitchFamily="18" charset="0"/>
                <a:cs typeface="Times New Roman" panose="02020603050405020304" pitchFamily="18" charset="0"/>
              </a:rPr>
              <a:t>PruebaPersona</a:t>
            </a:r>
            <a:endParaRPr lang="es-ES" sz="2800" dirty="0" smtClean="0">
              <a:latin typeface="Times New Roman" panose="02020603050405020304" pitchFamily="18" charset="0"/>
              <a:cs typeface="Times New Roman" panose="02020603050405020304" pitchFamily="18" charset="0"/>
            </a:endParaRPr>
          </a:p>
        </p:txBody>
      </p:sp>
      <p:sp>
        <p:nvSpPr>
          <p:cNvPr id="12" name="Title 3"/>
          <p:cNvSpPr>
            <a:spLocks noGrp="1"/>
          </p:cNvSpPr>
          <p:nvPr>
            <p:ph type="title"/>
          </p:nvPr>
        </p:nvSpPr>
        <p:spPr>
          <a:xfrm>
            <a:off x="8142" y="0"/>
            <a:ext cx="9144000" cy="739290"/>
          </a:xfrm>
        </p:spPr>
        <p:txBody>
          <a:bodyPr>
            <a:normAutofit/>
          </a:bodyPr>
          <a:lstStyle/>
          <a:p>
            <a:pPr algn="r"/>
            <a:r>
              <a:rPr lang="es-ES" dirty="0">
                <a:latin typeface="Times New Roman" panose="02020603050405020304" pitchFamily="18" charset="0"/>
                <a:cs typeface="Times New Roman" panose="02020603050405020304" pitchFamily="18" charset="0"/>
              </a:rPr>
              <a:t>8</a:t>
            </a:r>
            <a:r>
              <a:rPr lang="es-ES" dirty="0" smtClean="0">
                <a:latin typeface="Times New Roman" panose="02020603050405020304" pitchFamily="18" charset="0"/>
                <a:cs typeface="Times New Roman" panose="02020603050405020304" pitchFamily="18" charset="0"/>
              </a:rPr>
              <a:t>.- Constructores</a:t>
            </a:r>
            <a:endParaRPr lang="es-E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77973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CuadroTexto"/>
          <p:cNvSpPr txBox="1"/>
          <p:nvPr/>
        </p:nvSpPr>
        <p:spPr>
          <a:xfrm>
            <a:off x="259661" y="273253"/>
            <a:ext cx="8640960" cy="4401205"/>
          </a:xfrm>
          <a:prstGeom prst="rect">
            <a:avLst/>
          </a:prstGeom>
          <a:solidFill>
            <a:schemeClr val="bg1"/>
          </a:solidFill>
        </p:spPr>
        <p:txBody>
          <a:bodyPr wrap="square" rtlCol="0">
            <a:spAutoFit/>
          </a:bodyPr>
          <a:lstStyle/>
          <a:p>
            <a:r>
              <a:rPr lang="es-ES" sz="2000" b="1" dirty="0" err="1" smtClean="0">
                <a:latin typeface="Courier New" pitchFamily="49" charset="0"/>
                <a:cs typeface="Courier New" pitchFamily="49" charset="0"/>
              </a:rPr>
              <a:t>package</a:t>
            </a:r>
            <a:r>
              <a:rPr lang="es-ES" sz="2000" dirty="0" smtClean="0">
                <a:latin typeface="Courier New" pitchFamily="49" charset="0"/>
                <a:cs typeface="Courier New" pitchFamily="49" charset="0"/>
              </a:rPr>
              <a:t> agenda;</a:t>
            </a:r>
          </a:p>
          <a:p>
            <a:r>
              <a:rPr lang="es-ES" sz="2000" b="1" dirty="0" err="1" smtClean="0">
                <a:latin typeface="Courier New" pitchFamily="49" charset="0"/>
                <a:cs typeface="Courier New" pitchFamily="49" charset="0"/>
              </a:rPr>
              <a:t>public</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class</a:t>
            </a:r>
            <a:r>
              <a:rPr lang="es-ES" sz="2000" b="1" dirty="0" smtClean="0">
                <a:latin typeface="Courier New" pitchFamily="49" charset="0"/>
                <a:cs typeface="Courier New" pitchFamily="49" charset="0"/>
              </a:rPr>
              <a:t> </a:t>
            </a:r>
            <a:r>
              <a:rPr lang="es-ES" sz="2000" dirty="0" err="1" smtClean="0">
                <a:latin typeface="Courier New" pitchFamily="49" charset="0"/>
                <a:cs typeface="Courier New" pitchFamily="49" charset="0"/>
              </a:rPr>
              <a:t>PruebaPersona</a:t>
            </a:r>
            <a:r>
              <a:rPr lang="es-ES" sz="2000" dirty="0" smtClean="0">
                <a:latin typeface="Courier New" pitchFamily="49" charset="0"/>
                <a:cs typeface="Courier New" pitchFamily="49" charset="0"/>
              </a:rPr>
              <a:t> {</a:t>
            </a:r>
          </a:p>
          <a:p>
            <a:r>
              <a:rPr lang="es-ES" sz="2000"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public</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static</a:t>
            </a:r>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void</a:t>
            </a:r>
            <a:r>
              <a:rPr lang="es-ES" sz="2000" b="1" dirty="0" smtClean="0">
                <a:latin typeface="Courier New" pitchFamily="49" charset="0"/>
                <a:cs typeface="Courier New" pitchFamily="49" charset="0"/>
              </a:rPr>
              <a:t> </a:t>
            </a:r>
            <a:r>
              <a:rPr lang="es-ES" sz="2000" dirty="0" err="1" smtClean="0">
                <a:latin typeface="Courier New" pitchFamily="49" charset="0"/>
                <a:cs typeface="Courier New" pitchFamily="49" charset="0"/>
              </a:rPr>
              <a:t>main</a:t>
            </a:r>
            <a:r>
              <a:rPr lang="es-ES" sz="2000" dirty="0" smtClean="0">
                <a:latin typeface="Courier New" pitchFamily="49" charset="0"/>
                <a:cs typeface="Courier New" pitchFamily="49" charset="0"/>
              </a:rPr>
              <a:t>(</a:t>
            </a:r>
            <a:r>
              <a:rPr lang="es-ES" sz="2000" dirty="0" err="1" smtClean="0">
                <a:latin typeface="Courier New" pitchFamily="49" charset="0"/>
                <a:cs typeface="Courier New" pitchFamily="49" charset="0"/>
              </a:rPr>
              <a:t>String</a:t>
            </a:r>
            <a:r>
              <a:rPr lang="es-ES" sz="2000" dirty="0" smtClean="0">
                <a:latin typeface="Courier New" pitchFamily="49" charset="0"/>
                <a:cs typeface="Courier New" pitchFamily="49" charset="0"/>
              </a:rPr>
              <a:t> [] </a:t>
            </a:r>
            <a:r>
              <a:rPr lang="es-ES" sz="2000" dirty="0" err="1" smtClean="0">
                <a:latin typeface="Courier New" pitchFamily="49" charset="0"/>
                <a:cs typeface="Courier New" pitchFamily="49" charset="0"/>
              </a:rPr>
              <a:t>args</a:t>
            </a:r>
            <a:r>
              <a:rPr lang="es-ES" sz="2000" dirty="0" smtClean="0">
                <a:latin typeface="Courier New" pitchFamily="49" charset="0"/>
                <a:cs typeface="Courier New" pitchFamily="49" charset="0"/>
              </a:rPr>
              <a:t>) {</a:t>
            </a:r>
          </a:p>
          <a:p>
            <a:r>
              <a:rPr lang="es-ES" sz="2000" dirty="0" smtClean="0">
                <a:latin typeface="Courier New" pitchFamily="49" charset="0"/>
                <a:cs typeface="Courier New" pitchFamily="49" charset="0"/>
              </a:rPr>
              <a:t>    Persona </a:t>
            </a:r>
            <a:r>
              <a:rPr lang="es-ES" sz="2000" dirty="0" err="1" smtClean="0">
                <a:latin typeface="Courier New" pitchFamily="49" charset="0"/>
                <a:cs typeface="Courier New" pitchFamily="49" charset="0"/>
              </a:rPr>
              <a:t>unaPersona</a:t>
            </a:r>
            <a:r>
              <a:rPr lang="es-ES" sz="2000" dirty="0" smtClean="0">
                <a:latin typeface="Courier New" pitchFamily="49" charset="0"/>
                <a:cs typeface="Courier New" pitchFamily="49" charset="0"/>
              </a:rPr>
              <a:t> = </a:t>
            </a:r>
            <a:r>
              <a:rPr lang="es-ES" sz="2000" b="1" dirty="0" smtClean="0">
                <a:latin typeface="Courier New" pitchFamily="49" charset="0"/>
                <a:cs typeface="Courier New" pitchFamily="49" charset="0"/>
              </a:rPr>
              <a:t>new </a:t>
            </a:r>
          </a:p>
          <a:p>
            <a:r>
              <a:rPr lang="es-ES" sz="2000" dirty="0" smtClean="0">
                <a:latin typeface="Courier New" pitchFamily="49" charset="0"/>
                <a:cs typeface="Courier New" pitchFamily="49" charset="0"/>
              </a:rPr>
              <a:t>         Persona(“Alberto2”, “Ruiz”, “943617745”);</a:t>
            </a:r>
          </a:p>
          <a:p>
            <a:r>
              <a:rPr lang="es-ES" sz="2000"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System.out.println</a:t>
            </a:r>
            <a:r>
              <a:rPr lang="es-ES" sz="2000" b="1" dirty="0" smtClean="0">
                <a:latin typeface="Courier New" pitchFamily="49" charset="0"/>
                <a:cs typeface="Courier New" pitchFamily="49" charset="0"/>
              </a:rPr>
              <a:t>(“Información directa”);</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System.out.println</a:t>
            </a:r>
            <a:r>
              <a:rPr lang="es-ES" sz="2000" b="1" dirty="0" smtClean="0">
                <a:latin typeface="Courier New" pitchFamily="49" charset="0"/>
                <a:cs typeface="Courier New" pitchFamily="49" charset="0"/>
              </a:rPr>
              <a:t>(“Nombre: ” + </a:t>
            </a:r>
            <a:r>
              <a:rPr lang="es-ES" sz="2000" b="1" dirty="0" err="1" smtClean="0">
                <a:solidFill>
                  <a:srgbClr val="FF0000"/>
                </a:solidFill>
                <a:latin typeface="Courier New" pitchFamily="49" charset="0"/>
                <a:cs typeface="Courier New" pitchFamily="49" charset="0"/>
              </a:rPr>
              <a:t>unaPersona.nombre</a:t>
            </a:r>
            <a:r>
              <a:rPr lang="es-ES" sz="2000" b="1" dirty="0" smtClean="0">
                <a:solidFill>
                  <a:srgbClr val="FF0000"/>
                </a:solidFill>
                <a:latin typeface="Courier New" pitchFamily="49" charset="0"/>
                <a:cs typeface="Courier New" pitchFamily="49" charset="0"/>
              </a:rPr>
              <a:t>);</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System.out.println</a:t>
            </a:r>
            <a:r>
              <a:rPr lang="es-ES" sz="2000" b="1" dirty="0" smtClean="0">
                <a:latin typeface="Courier New" pitchFamily="49" charset="0"/>
                <a:cs typeface="Courier New" pitchFamily="49" charset="0"/>
              </a:rPr>
              <a:t>(“Apellidos: ” + </a:t>
            </a:r>
          </a:p>
          <a:p>
            <a:r>
              <a:rPr lang="es-ES" sz="2000" b="1" dirty="0" smtClean="0">
                <a:latin typeface="Courier New" pitchFamily="49" charset="0"/>
                <a:cs typeface="Courier New" pitchFamily="49" charset="0"/>
              </a:rPr>
              <a:t>                                </a:t>
            </a:r>
            <a:r>
              <a:rPr lang="es-ES" sz="2000" b="1" dirty="0" err="1" smtClean="0">
                <a:solidFill>
                  <a:srgbClr val="FF0000"/>
                </a:solidFill>
                <a:latin typeface="Courier New" pitchFamily="49" charset="0"/>
                <a:cs typeface="Courier New" pitchFamily="49" charset="0"/>
              </a:rPr>
              <a:t>unaPersona.apellidos</a:t>
            </a:r>
            <a:r>
              <a:rPr lang="es-ES" sz="2000" b="1" dirty="0" smtClean="0">
                <a:solidFill>
                  <a:srgbClr val="FF0000"/>
                </a:solidFill>
                <a:latin typeface="Courier New" pitchFamily="49" charset="0"/>
                <a:cs typeface="Courier New" pitchFamily="49" charset="0"/>
              </a:rPr>
              <a:t>);</a:t>
            </a:r>
          </a:p>
          <a:p>
            <a:r>
              <a:rPr lang="es-ES" sz="2000" b="1" dirty="0" smtClean="0">
                <a:latin typeface="Courier New" pitchFamily="49" charset="0"/>
                <a:cs typeface="Courier New" pitchFamily="49" charset="0"/>
              </a:rPr>
              <a:t>    </a:t>
            </a:r>
            <a:r>
              <a:rPr lang="es-ES" sz="2000" b="1" dirty="0" err="1" smtClean="0">
                <a:latin typeface="Courier New" pitchFamily="49" charset="0"/>
                <a:cs typeface="Courier New" pitchFamily="49" charset="0"/>
              </a:rPr>
              <a:t>System.out.println</a:t>
            </a:r>
            <a:r>
              <a:rPr lang="es-ES" sz="2000" b="1" dirty="0" smtClean="0">
                <a:latin typeface="Courier New" pitchFamily="49" charset="0"/>
                <a:cs typeface="Courier New" pitchFamily="49" charset="0"/>
              </a:rPr>
              <a:t>(“</a:t>
            </a:r>
            <a:r>
              <a:rPr lang="es-ES" sz="2000" b="1" dirty="0" err="1" smtClean="0">
                <a:latin typeface="Courier New" pitchFamily="49" charset="0"/>
                <a:cs typeface="Courier New" pitchFamily="49" charset="0"/>
              </a:rPr>
              <a:t>Telefono</a:t>
            </a:r>
            <a:r>
              <a:rPr lang="es-ES" sz="2000" b="1" dirty="0" smtClean="0">
                <a:latin typeface="Courier New" pitchFamily="49" charset="0"/>
                <a:cs typeface="Courier New" pitchFamily="49" charset="0"/>
              </a:rPr>
              <a:t>: ” +</a:t>
            </a:r>
          </a:p>
          <a:p>
            <a:r>
              <a:rPr lang="es-ES" sz="2000" b="1" dirty="0" smtClean="0">
                <a:latin typeface="Courier New" pitchFamily="49" charset="0"/>
                <a:cs typeface="Courier New" pitchFamily="49" charset="0"/>
              </a:rPr>
              <a:t>                                </a:t>
            </a:r>
            <a:r>
              <a:rPr lang="es-ES" sz="2000" b="1" dirty="0" err="1" smtClean="0">
                <a:solidFill>
                  <a:srgbClr val="FF0000"/>
                </a:solidFill>
                <a:latin typeface="Courier New" pitchFamily="49" charset="0"/>
                <a:cs typeface="Courier New" pitchFamily="49" charset="0"/>
              </a:rPr>
              <a:t>unaPersona.telefono</a:t>
            </a:r>
            <a:r>
              <a:rPr lang="es-ES" sz="2000" b="1" dirty="0" smtClean="0">
                <a:solidFill>
                  <a:srgbClr val="FF0000"/>
                </a:solidFill>
                <a:latin typeface="Courier New" pitchFamily="49" charset="0"/>
                <a:cs typeface="Courier New" pitchFamily="49" charset="0"/>
              </a:rPr>
              <a:t>);</a:t>
            </a:r>
          </a:p>
          <a:p>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System.out.println</a:t>
            </a:r>
            <a:r>
              <a:rPr lang="es-ES" sz="2000" dirty="0" smtClean="0">
                <a:latin typeface="Courier New" pitchFamily="49" charset="0"/>
                <a:cs typeface="Courier New" pitchFamily="49" charset="0"/>
              </a:rPr>
              <a:t>(“Llamando a los </a:t>
            </a:r>
            <a:r>
              <a:rPr lang="es-ES" sz="2000" dirty="0" err="1" smtClean="0">
                <a:latin typeface="Courier New" pitchFamily="49" charset="0"/>
                <a:cs typeface="Courier New" pitchFamily="49" charset="0"/>
              </a:rPr>
              <a:t>metodos</a:t>
            </a:r>
            <a:r>
              <a:rPr lang="es-ES" sz="2000" dirty="0" smtClean="0">
                <a:latin typeface="Courier New" pitchFamily="49" charset="0"/>
                <a:cs typeface="Courier New" pitchFamily="49" charset="0"/>
              </a:rPr>
              <a:t>”);</a:t>
            </a:r>
          </a:p>
          <a:p>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System.out.println</a:t>
            </a:r>
            <a:r>
              <a:rPr lang="es-ES" sz="2000" dirty="0" smtClean="0">
                <a:latin typeface="Courier New" pitchFamily="49" charset="0"/>
                <a:cs typeface="Courier New" pitchFamily="49" charset="0"/>
              </a:rPr>
              <a:t>(“Nombre: ” + </a:t>
            </a:r>
          </a:p>
          <a:p>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unaPersona.getNombre</a:t>
            </a:r>
            <a:r>
              <a:rPr lang="es-ES" sz="2000" dirty="0" smtClean="0">
                <a:latin typeface="Courier New" pitchFamily="49" charset="0"/>
                <a:cs typeface="Courier New" pitchFamily="49" charset="0"/>
              </a:rPr>
              <a:t>()); </a:t>
            </a:r>
            <a:endParaRPr lang="es-ES" sz="2000" dirty="0">
              <a:latin typeface="Courier New" pitchFamily="49" charset="0"/>
              <a:cs typeface="Courier New" pitchFamily="49" charset="0"/>
            </a:endParaRPr>
          </a:p>
        </p:txBody>
      </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9.- Ejemplo</a:t>
            </a:r>
            <a:endParaRPr lang="es-ES" dirty="0">
              <a:latin typeface="Times New Roman" panose="02020603050405020304" pitchFamily="18" charset="0"/>
              <a:cs typeface="Times New Roman" panose="02020603050405020304" pitchFamily="18" charset="0"/>
            </a:endParaRPr>
          </a:p>
        </p:txBody>
      </p:sp>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85</a:t>
              </a:fld>
              <a:endParaRPr lang="es-ES" b="1" dirty="0">
                <a:latin typeface="Times New Roman" panose="02020603050405020304" pitchFamily="18" charset="0"/>
                <a:cs typeface="Times New Roman" panose="02020603050405020304" pitchFamily="18" charset="0"/>
              </a:endParaRPr>
            </a:p>
          </p:txBody>
        </p:sp>
      </p:grpSp>
      <p:sp>
        <p:nvSpPr>
          <p:cNvPr id="13" name="12 Rectángulo redondeado"/>
          <p:cNvSpPr/>
          <p:nvPr/>
        </p:nvSpPr>
        <p:spPr>
          <a:xfrm>
            <a:off x="777860" y="1808225"/>
            <a:ext cx="8093365" cy="1985165"/>
          </a:xfrm>
          <a:prstGeom prst="roundRect">
            <a:avLst>
              <a:gd name="adj" fmla="val 8990"/>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376711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86</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8142" y="0"/>
            <a:ext cx="9144000" cy="739290"/>
          </a:xfrm>
        </p:spPr>
        <p:txBody>
          <a:bodyPr>
            <a:normAutofit/>
          </a:bodyPr>
          <a:lstStyle/>
          <a:p>
            <a:pPr algn="r"/>
            <a:r>
              <a:rPr lang="es-ES" dirty="0" smtClean="0">
                <a:latin typeface="Times New Roman" panose="02020603050405020304" pitchFamily="18" charset="0"/>
                <a:cs typeface="Times New Roman" panose="02020603050405020304" pitchFamily="18" charset="0"/>
              </a:rPr>
              <a:t>9.- Ejemplo</a:t>
            </a:r>
            <a:endParaRPr lang="es-ES" dirty="0">
              <a:latin typeface="Times New Roman" panose="02020603050405020304" pitchFamily="18" charset="0"/>
              <a:cs typeface="Times New Roman" panose="02020603050405020304" pitchFamily="18" charset="0"/>
            </a:endParaRPr>
          </a:p>
        </p:txBody>
      </p:sp>
      <p:sp>
        <p:nvSpPr>
          <p:cNvPr id="12" name="11 CuadroTexto"/>
          <p:cNvSpPr txBox="1"/>
          <p:nvPr/>
        </p:nvSpPr>
        <p:spPr>
          <a:xfrm>
            <a:off x="1059784" y="1808225"/>
            <a:ext cx="7884379" cy="2554545"/>
          </a:xfrm>
          <a:prstGeom prst="rect">
            <a:avLst/>
          </a:prstGeom>
          <a:noFill/>
        </p:spPr>
        <p:txBody>
          <a:bodyPr wrap="square" rtlCol="0">
            <a:spAutoFit/>
          </a:bodyPr>
          <a:lstStyle/>
          <a:p>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System.out.println</a:t>
            </a:r>
            <a:r>
              <a:rPr lang="es-ES" sz="2000" dirty="0" smtClean="0">
                <a:latin typeface="Courier New" pitchFamily="49" charset="0"/>
                <a:cs typeface="Courier New" pitchFamily="49" charset="0"/>
              </a:rPr>
              <a:t>(“Nombre: ” + </a:t>
            </a:r>
          </a:p>
          <a:p>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unaPersona.getNombre</a:t>
            </a:r>
            <a:r>
              <a:rPr lang="es-ES" sz="2000" dirty="0" smtClean="0">
                <a:latin typeface="Courier New" pitchFamily="49" charset="0"/>
                <a:cs typeface="Courier New" pitchFamily="49" charset="0"/>
              </a:rPr>
              <a:t>());</a:t>
            </a:r>
          </a:p>
          <a:p>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System.out.println</a:t>
            </a:r>
            <a:r>
              <a:rPr lang="es-ES" sz="2000" dirty="0" smtClean="0">
                <a:latin typeface="Courier New" pitchFamily="49" charset="0"/>
                <a:cs typeface="Courier New" pitchFamily="49" charset="0"/>
              </a:rPr>
              <a:t>(“Apellidos: ” +</a:t>
            </a:r>
          </a:p>
          <a:p>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unaPersona.getApellidos</a:t>
            </a:r>
            <a:r>
              <a:rPr lang="es-ES" sz="2000" dirty="0" smtClean="0">
                <a:latin typeface="Courier New" pitchFamily="49" charset="0"/>
                <a:cs typeface="Courier New" pitchFamily="49" charset="0"/>
              </a:rPr>
              <a:t>()); </a:t>
            </a:r>
          </a:p>
          <a:p>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System.out.println</a:t>
            </a:r>
            <a:r>
              <a:rPr lang="es-ES" sz="2000" dirty="0" smtClean="0">
                <a:latin typeface="Courier New" pitchFamily="49" charset="0"/>
                <a:cs typeface="Courier New" pitchFamily="49" charset="0"/>
              </a:rPr>
              <a:t>(“</a:t>
            </a:r>
            <a:r>
              <a:rPr lang="es-ES" sz="2000" dirty="0" err="1" smtClean="0">
                <a:latin typeface="Courier New" pitchFamily="49" charset="0"/>
                <a:cs typeface="Courier New" pitchFamily="49" charset="0"/>
              </a:rPr>
              <a:t>Telefono</a:t>
            </a:r>
            <a:r>
              <a:rPr lang="es-ES" sz="2000" dirty="0" smtClean="0">
                <a:latin typeface="Courier New" pitchFamily="49" charset="0"/>
                <a:cs typeface="Courier New" pitchFamily="49" charset="0"/>
              </a:rPr>
              <a:t>: ” +</a:t>
            </a:r>
          </a:p>
          <a:p>
            <a:r>
              <a:rPr lang="es-ES" sz="2000" dirty="0" smtClean="0">
                <a:latin typeface="Courier New" pitchFamily="49" charset="0"/>
                <a:cs typeface="Courier New" pitchFamily="49" charset="0"/>
              </a:rPr>
              <a:t>                       </a:t>
            </a:r>
            <a:r>
              <a:rPr lang="es-ES" sz="2000" dirty="0" err="1" smtClean="0">
                <a:latin typeface="Courier New" pitchFamily="49" charset="0"/>
                <a:cs typeface="Courier New" pitchFamily="49" charset="0"/>
              </a:rPr>
              <a:t>unaPersona.getTelefono</a:t>
            </a:r>
            <a:r>
              <a:rPr lang="es-ES" sz="2000" dirty="0" smtClean="0">
                <a:latin typeface="Courier New" pitchFamily="49" charset="0"/>
                <a:cs typeface="Courier New" pitchFamily="49" charset="0"/>
              </a:rPr>
              <a:t>());</a:t>
            </a:r>
          </a:p>
          <a:p>
            <a:r>
              <a:rPr lang="es-ES" sz="2000" dirty="0" smtClean="0">
                <a:latin typeface="Courier New" pitchFamily="49" charset="0"/>
                <a:cs typeface="Courier New" pitchFamily="49" charset="0"/>
              </a:rPr>
              <a:t>   }</a:t>
            </a:r>
          </a:p>
          <a:p>
            <a:r>
              <a:rPr lang="es-ES" sz="2000" dirty="0" smtClean="0">
                <a:latin typeface="Courier New" pitchFamily="49" charset="0"/>
                <a:cs typeface="Courier New" pitchFamily="49" charset="0"/>
              </a:rPr>
              <a:t>}</a:t>
            </a:r>
            <a:endParaRPr lang="es-ES" sz="2000" dirty="0">
              <a:latin typeface="Courier New" pitchFamily="49" charset="0"/>
              <a:cs typeface="Courier New" pitchFamily="49" charset="0"/>
            </a:endParaRPr>
          </a:p>
        </p:txBody>
      </p:sp>
      <p:sp>
        <p:nvSpPr>
          <p:cNvPr id="14" name="13 Llamada con línea 1 (borde y barra de énfasis)"/>
          <p:cNvSpPr/>
          <p:nvPr/>
        </p:nvSpPr>
        <p:spPr>
          <a:xfrm rot="16200000">
            <a:off x="2735777" y="-1279347"/>
            <a:ext cx="916231" cy="4342682"/>
          </a:xfrm>
          <a:prstGeom prst="accentBorderCallout1">
            <a:avLst>
              <a:gd name="adj1" fmla="val 73816"/>
              <a:gd name="adj2" fmla="val -10370"/>
              <a:gd name="adj3" fmla="val 94992"/>
              <a:gd name="adj4" fmla="val -49535"/>
            </a:avLst>
          </a:prstGeom>
          <a:solidFill>
            <a:schemeClr val="accent3">
              <a:lumMod val="60000"/>
              <a:lumOff val="40000"/>
            </a:schemeClr>
          </a:solidFill>
          <a:ln w="38100">
            <a:solidFill>
              <a:schemeClr val="accent3">
                <a:lumMod val="50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CuadroTexto"/>
          <p:cNvSpPr txBox="1"/>
          <p:nvPr/>
        </p:nvSpPr>
        <p:spPr>
          <a:xfrm>
            <a:off x="1045543" y="519113"/>
            <a:ext cx="4262955" cy="830997"/>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Esta es la forma correcta de obtener los valores los atributos</a:t>
            </a:r>
            <a:endParaRPr lang="es-E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38697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Abrir cuaderno: fotos de stock, imágenes de Abrir cuaderno libres de  derechos | Depositpho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06"/>
            <a:ext cx="9144000" cy="47253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ducación, metodologías y crisis | Visiones de un Descerebrad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4032" y="19582"/>
            <a:ext cx="1135844" cy="116599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87</a:t>
              </a:fld>
              <a:endParaRPr lang="es-ES" b="1" dirty="0">
                <a:latin typeface="Times New Roman" panose="02020603050405020304" pitchFamily="18" charset="0"/>
                <a:cs typeface="Times New Roman" panose="02020603050405020304" pitchFamily="18" charset="0"/>
              </a:endParaRPr>
            </a:p>
          </p:txBody>
        </p:sp>
      </p:grpSp>
      <p:sp>
        <p:nvSpPr>
          <p:cNvPr id="13" name="CuadroTexto 7"/>
          <p:cNvSpPr txBox="1"/>
          <p:nvPr/>
        </p:nvSpPr>
        <p:spPr>
          <a:xfrm>
            <a:off x="601670" y="407575"/>
            <a:ext cx="3612594" cy="4001095"/>
          </a:xfrm>
          <a:prstGeom prst="rect">
            <a:avLst/>
          </a:prstGeom>
          <a:noFill/>
        </p:spPr>
        <p:txBody>
          <a:bodyPr wrap="square" rtlCol="0">
            <a:spAutoFit/>
          </a:bodyPr>
          <a:lstStyle/>
          <a:p>
            <a:pPr marL="269875" indent="-269875" algn="just">
              <a:buAutoNum type="arabicPeriod"/>
            </a:pPr>
            <a:r>
              <a:rPr lang="es-ES" i="1" dirty="0" smtClean="0">
                <a:latin typeface="Times New Roman" panose="02020603050405020304" pitchFamily="18" charset="0"/>
                <a:cs typeface="Times New Roman" panose="02020603050405020304" pitchFamily="18" charset="0"/>
              </a:rPr>
              <a:t>Crear una clase Cuenta con los métodos ingreso, reintegro y transferencia. </a:t>
            </a:r>
            <a:r>
              <a:rPr lang="es-ES" i="1" dirty="0">
                <a:latin typeface="Times New Roman" panose="02020603050405020304" pitchFamily="18" charset="0"/>
                <a:cs typeface="Times New Roman" panose="02020603050405020304" pitchFamily="18" charset="0"/>
              </a:rPr>
              <a:t>L</a:t>
            </a:r>
            <a:r>
              <a:rPr lang="es-ES" i="1" dirty="0" smtClean="0">
                <a:latin typeface="Times New Roman" panose="02020603050405020304" pitchFamily="18" charset="0"/>
                <a:cs typeface="Times New Roman" panose="02020603050405020304" pitchFamily="18" charset="0"/>
              </a:rPr>
              <a:t>a clase contendrá un constructor por defecto, un constructor con parámetros y los métodos </a:t>
            </a:r>
            <a:r>
              <a:rPr lang="es-ES" i="1" dirty="0" err="1" smtClean="0">
                <a:latin typeface="Times New Roman" panose="02020603050405020304" pitchFamily="18" charset="0"/>
                <a:cs typeface="Times New Roman" panose="02020603050405020304" pitchFamily="18" charset="0"/>
              </a:rPr>
              <a:t>getter</a:t>
            </a:r>
            <a:r>
              <a:rPr lang="es-ES" i="1" dirty="0" smtClean="0">
                <a:latin typeface="Times New Roman" panose="02020603050405020304" pitchFamily="18" charset="0"/>
                <a:cs typeface="Times New Roman" panose="02020603050405020304" pitchFamily="18" charset="0"/>
              </a:rPr>
              <a:t> y setter necesarios.</a:t>
            </a:r>
          </a:p>
          <a:p>
            <a:pPr marL="269875" indent="-269875" algn="just">
              <a:spcBef>
                <a:spcPts val="1200"/>
              </a:spcBef>
              <a:buAutoNum type="arabicPeriod"/>
            </a:pPr>
            <a:r>
              <a:rPr lang="es-ES" i="1" dirty="0" smtClean="0">
                <a:latin typeface="Times New Roman" panose="02020603050405020304" pitchFamily="18" charset="0"/>
                <a:cs typeface="Times New Roman" panose="02020603050405020304" pitchFamily="18" charset="0"/>
              </a:rPr>
              <a:t>Crear una clase Fracción con métodos para sumar, restar, multiplicar y dividir fracciones.</a:t>
            </a:r>
          </a:p>
          <a:p>
            <a:pPr marL="269875" indent="-269875" algn="just">
              <a:spcBef>
                <a:spcPts val="1200"/>
              </a:spcBef>
              <a:buAutoNum type="arabicPeriod"/>
            </a:pPr>
            <a:r>
              <a:rPr lang="es-ES" i="1" dirty="0" smtClean="0">
                <a:latin typeface="Times New Roman" panose="02020603050405020304" pitchFamily="18" charset="0"/>
                <a:cs typeface="Times New Roman" panose="02020603050405020304" pitchFamily="18" charset="0"/>
              </a:rPr>
              <a:t>Crear una clase </a:t>
            </a:r>
            <a:r>
              <a:rPr lang="es-ES" i="1" dirty="0" smtClean="0">
                <a:latin typeface="Times New Roman" panose="02020603050405020304" pitchFamily="18" charset="0"/>
                <a:cs typeface="Times New Roman" panose="02020603050405020304" pitchFamily="18" charset="0"/>
              </a:rPr>
              <a:t>Libro </a:t>
            </a:r>
            <a:r>
              <a:rPr lang="es-ES" i="1" dirty="0" smtClean="0">
                <a:latin typeface="Times New Roman" panose="02020603050405020304" pitchFamily="18" charset="0"/>
                <a:cs typeface="Times New Roman" panose="02020603050405020304" pitchFamily="18" charset="0"/>
              </a:rPr>
              <a:t>que tenga métodos para prestar, devolver y consultar el estado de un libro</a:t>
            </a:r>
          </a:p>
        </p:txBody>
      </p:sp>
      <p:sp>
        <p:nvSpPr>
          <p:cNvPr id="15" name="14 CuadroTexto"/>
          <p:cNvSpPr txBox="1"/>
          <p:nvPr/>
        </p:nvSpPr>
        <p:spPr>
          <a:xfrm>
            <a:off x="4951440" y="1960930"/>
            <a:ext cx="3451289" cy="1015663"/>
          </a:xfrm>
          <a:prstGeom prst="rect">
            <a:avLst/>
          </a:prstGeom>
          <a:solidFill>
            <a:schemeClr val="accent1">
              <a:lumMod val="40000"/>
              <a:lumOff val="60000"/>
            </a:schemeClr>
          </a:solidFill>
          <a:ln w="41275">
            <a:solidFill>
              <a:schemeClr val="accent1">
                <a:lumMod val="50000"/>
              </a:schemeClr>
            </a:solidFill>
          </a:ln>
        </p:spPr>
        <p:txBody>
          <a:bodyPr wrap="square" rtlCol="0">
            <a:spAutoFit/>
          </a:bodyPr>
          <a:lstStyle/>
          <a:p>
            <a:pPr algn="ctr"/>
            <a:r>
              <a:rPr lang="es-ES" sz="2000" dirty="0" smtClean="0">
                <a:latin typeface="Times New Roman" panose="02020603050405020304" pitchFamily="18" charset="0"/>
                <a:cs typeface="Times New Roman" panose="02020603050405020304" pitchFamily="18" charset="0"/>
              </a:rPr>
              <a:t>En las clases define los atributos que veas necesarios y convenientes  </a:t>
            </a:r>
            <a:endParaRPr lang="es-E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826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5 Grupo"/>
          <p:cNvGrpSpPr/>
          <p:nvPr/>
        </p:nvGrpSpPr>
        <p:grpSpPr>
          <a:xfrm>
            <a:off x="8141" y="4663389"/>
            <a:ext cx="9144000" cy="477452"/>
            <a:chOff x="8141" y="4663389"/>
            <a:chExt cx="9144000" cy="477452"/>
          </a:xfrm>
        </p:grpSpPr>
        <p:grpSp>
          <p:nvGrpSpPr>
            <p:cNvPr id="5" name="6 Grupo"/>
            <p:cNvGrpSpPr/>
            <p:nvPr/>
          </p:nvGrpSpPr>
          <p:grpSpPr>
            <a:xfrm>
              <a:off x="8141" y="4663389"/>
              <a:ext cx="9144000" cy="477452"/>
              <a:chOff x="0" y="6309320"/>
              <a:chExt cx="9144000" cy="548680"/>
            </a:xfrm>
          </p:grpSpPr>
          <p:sp>
            <p:nvSpPr>
              <p:cNvPr id="9" name="10 Rectángulo"/>
              <p:cNvSpPr/>
              <p:nvPr/>
            </p:nvSpPr>
            <p:spPr>
              <a:xfrm>
                <a:off x="0" y="6309320"/>
                <a:ext cx="9144000" cy="54868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11 Conector recto"/>
              <p:cNvCxnSpPr/>
              <p:nvPr/>
            </p:nvCxnSpPr>
            <p:spPr>
              <a:xfrm>
                <a:off x="0" y="6309320"/>
                <a:ext cx="914400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6" name="7 CuadroTexto"/>
            <p:cNvSpPr txBox="1"/>
            <p:nvPr/>
          </p:nvSpPr>
          <p:spPr>
            <a:xfrm>
              <a:off x="8141" y="4679176"/>
              <a:ext cx="4258449" cy="461665"/>
            </a:xfrm>
            <a:prstGeom prst="rect">
              <a:avLst/>
            </a:prstGeom>
            <a:noFill/>
          </p:spPr>
          <p:txBody>
            <a:bodyPr wrap="square" rtlCol="0">
              <a:spAutoFit/>
            </a:bodyPr>
            <a:lstStyle/>
            <a:p>
              <a:r>
                <a:rPr lang="es-ES" sz="1200" b="1" dirty="0" smtClean="0">
                  <a:latin typeface="Times New Roman" panose="02020603050405020304" pitchFamily="18" charset="0"/>
                  <a:cs typeface="Times New Roman" panose="02020603050405020304" pitchFamily="18" charset="0"/>
                </a:rPr>
                <a:t>IES </a:t>
              </a:r>
              <a:r>
                <a:rPr lang="es-ES" sz="1200" b="1" dirty="0" err="1" smtClean="0">
                  <a:latin typeface="Times New Roman" panose="02020603050405020304" pitchFamily="18" charset="0"/>
                  <a:cs typeface="Times New Roman" panose="02020603050405020304" pitchFamily="18" charset="0"/>
                </a:rPr>
                <a:t>Plaiaundi</a:t>
              </a:r>
              <a:r>
                <a:rPr lang="es-ES" sz="1200" b="1" dirty="0" smtClean="0">
                  <a:latin typeface="Times New Roman" panose="02020603050405020304" pitchFamily="18" charset="0"/>
                  <a:cs typeface="Times New Roman" panose="02020603050405020304" pitchFamily="18" charset="0"/>
                </a:rPr>
                <a:t>  - Dpto. de Informática  (J.M.S.O.)</a:t>
              </a:r>
            </a:p>
            <a:p>
              <a:r>
                <a:rPr lang="es-ES" sz="1200" b="1" dirty="0">
                  <a:latin typeface="Times New Roman" panose="02020603050405020304" pitchFamily="18" charset="0"/>
                  <a:cs typeface="Times New Roman" panose="02020603050405020304" pitchFamily="18" charset="0"/>
                </a:rPr>
                <a:t>C.F.G.S. Desarrollo de Aplicaciones Web / </a:t>
              </a:r>
              <a:r>
                <a:rPr lang="es-ES" sz="1200" b="1" dirty="0" smtClean="0">
                  <a:latin typeface="Times New Roman" panose="02020603050405020304" pitchFamily="18" charset="0"/>
                  <a:cs typeface="Times New Roman" panose="02020603050405020304" pitchFamily="18" charset="0"/>
                </a:rPr>
                <a:t>Multiplataforma</a:t>
              </a:r>
              <a:endParaRPr lang="es-ES" sz="1200" b="1" dirty="0">
                <a:latin typeface="Times New Roman" panose="02020603050405020304" pitchFamily="18" charset="0"/>
                <a:cs typeface="Times New Roman" panose="02020603050405020304" pitchFamily="18" charset="0"/>
              </a:endParaRPr>
            </a:p>
          </p:txBody>
        </p:sp>
        <p:sp>
          <p:nvSpPr>
            <p:cNvPr id="7" name="8 CuadroTexto"/>
            <p:cNvSpPr txBox="1"/>
            <p:nvPr/>
          </p:nvSpPr>
          <p:spPr>
            <a:xfrm>
              <a:off x="5365232" y="4663389"/>
              <a:ext cx="3659430" cy="461665"/>
            </a:xfrm>
            <a:prstGeom prst="rect">
              <a:avLst/>
            </a:prstGeom>
            <a:noFill/>
          </p:spPr>
          <p:txBody>
            <a:bodyPr wrap="square" rtlCol="0">
              <a:spAutoFit/>
            </a:bodyPr>
            <a:lstStyle/>
            <a:p>
              <a:pPr algn="r"/>
              <a:r>
                <a:rPr lang="es-ES" sz="1200" b="1" dirty="0" smtClean="0">
                  <a:latin typeface="Times New Roman" panose="02020603050405020304" pitchFamily="18" charset="0"/>
                  <a:cs typeface="Times New Roman" panose="02020603050405020304" pitchFamily="18" charset="0"/>
                </a:rPr>
                <a:t>Módulo:  Programación</a:t>
              </a:r>
            </a:p>
            <a:p>
              <a:pPr algn="r"/>
              <a:r>
                <a:rPr lang="es-ES" sz="1200" b="1" dirty="0">
                  <a:latin typeface="Times New Roman" panose="02020603050405020304" pitchFamily="18" charset="0"/>
                  <a:cs typeface="Times New Roman" panose="02020603050405020304" pitchFamily="18" charset="0"/>
                </a:rPr>
                <a:t>Curso académico: 2021 / </a:t>
              </a:r>
              <a:r>
                <a:rPr lang="es-ES" sz="1200" b="1" dirty="0" smtClean="0">
                  <a:latin typeface="Times New Roman" panose="02020603050405020304" pitchFamily="18" charset="0"/>
                  <a:cs typeface="Times New Roman" panose="02020603050405020304" pitchFamily="18" charset="0"/>
                </a:rPr>
                <a:t>2022</a:t>
              </a:r>
              <a:endParaRPr lang="es-ES" sz="1200" b="1" dirty="0">
                <a:latin typeface="Times New Roman" panose="02020603050405020304" pitchFamily="18" charset="0"/>
                <a:cs typeface="Times New Roman" panose="02020603050405020304" pitchFamily="18" charset="0"/>
              </a:endParaRPr>
            </a:p>
          </p:txBody>
        </p:sp>
        <p:sp>
          <p:nvSpPr>
            <p:cNvPr id="8" name="9 CuadroTexto"/>
            <p:cNvSpPr txBox="1"/>
            <p:nvPr/>
          </p:nvSpPr>
          <p:spPr>
            <a:xfrm>
              <a:off x="4580141" y="4725342"/>
              <a:ext cx="742598" cy="369332"/>
            </a:xfrm>
            <a:prstGeom prst="rect">
              <a:avLst/>
            </a:prstGeom>
            <a:noFill/>
          </p:spPr>
          <p:txBody>
            <a:bodyPr wrap="square" rtlCol="0">
              <a:spAutoFit/>
            </a:bodyPr>
            <a:lstStyle/>
            <a:p>
              <a:pPr algn="ctr"/>
              <a:fld id="{283B2B00-398B-46BC-B571-3F4B20FF737B}" type="slidenum">
                <a:rPr lang="es-ES" b="1" smtClean="0">
                  <a:latin typeface="Times New Roman" panose="02020603050405020304" pitchFamily="18" charset="0"/>
                  <a:cs typeface="Times New Roman" panose="02020603050405020304" pitchFamily="18" charset="0"/>
                </a:rPr>
                <a:pPr algn="ctr"/>
                <a:t>9</a:t>
              </a:fld>
              <a:endParaRPr lang="es-ES" b="1" dirty="0">
                <a:latin typeface="Times New Roman" panose="02020603050405020304" pitchFamily="18" charset="0"/>
                <a:cs typeface="Times New Roman" panose="02020603050405020304" pitchFamily="18" charset="0"/>
              </a:endParaRPr>
            </a:p>
          </p:txBody>
        </p:sp>
      </p:grpSp>
      <p:sp>
        <p:nvSpPr>
          <p:cNvPr id="11" name="Title 3"/>
          <p:cNvSpPr>
            <a:spLocks noGrp="1"/>
          </p:cNvSpPr>
          <p:nvPr>
            <p:ph type="title"/>
          </p:nvPr>
        </p:nvSpPr>
        <p:spPr>
          <a:xfrm>
            <a:off x="117199" y="0"/>
            <a:ext cx="8966593" cy="763525"/>
          </a:xfrm>
        </p:spPr>
        <p:txBody>
          <a:bodyPr>
            <a:normAutofit/>
          </a:bodyPr>
          <a:lstStyle/>
          <a:p>
            <a:pPr algn="r"/>
            <a:r>
              <a:rPr lang="en-US" dirty="0" smtClean="0">
                <a:latin typeface="Times New Roman" panose="02020603050405020304" pitchFamily="18" charset="0"/>
                <a:cs typeface="Times New Roman" panose="02020603050405020304" pitchFamily="18" charset="0"/>
              </a:rPr>
              <a:t>1.- </a:t>
            </a:r>
            <a:r>
              <a:rPr lang="es-ES" dirty="0" smtClean="0">
                <a:latin typeface="Times New Roman" panose="02020603050405020304" pitchFamily="18" charset="0"/>
                <a:cs typeface="Times New Roman" panose="02020603050405020304" pitchFamily="18" charset="0"/>
              </a:rPr>
              <a:t>Introducción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13 CuadroTexto"/>
          <p:cNvSpPr txBox="1"/>
          <p:nvPr/>
        </p:nvSpPr>
        <p:spPr>
          <a:xfrm>
            <a:off x="3299809" y="697840"/>
            <a:ext cx="3738083" cy="461665"/>
          </a:xfrm>
          <a:prstGeom prst="rect">
            <a:avLst/>
          </a:prstGeom>
          <a:noFill/>
        </p:spPr>
        <p:txBody>
          <a:bodyPr wrap="square" rtlCol="0">
            <a:spAutoFit/>
          </a:bodyPr>
          <a:lstStyle/>
          <a:p>
            <a:pPr marL="342900" indent="-342900">
              <a:buFont typeface="Wingdings" panose="05000000000000000000" pitchFamily="2" charset="2"/>
              <a:buChar char="Ø"/>
            </a:pPr>
            <a:r>
              <a:rPr lang="es-ES" sz="2400" b="1" dirty="0" err="1" smtClean="0">
                <a:solidFill>
                  <a:prstClr val="black"/>
                </a:solidFill>
                <a:latin typeface="Times New Roman" panose="02020603050405020304" pitchFamily="18" charset="0"/>
                <a:cs typeface="Times New Roman" panose="02020603050405020304" pitchFamily="18" charset="0"/>
              </a:rPr>
              <a:t>Lisp</a:t>
            </a:r>
            <a:r>
              <a:rPr lang="es-ES" sz="2400" b="1" dirty="0" smtClean="0">
                <a:solidFill>
                  <a:prstClr val="black"/>
                </a:solidFill>
                <a:latin typeface="Times New Roman" panose="02020603050405020304" pitchFamily="18" charset="0"/>
                <a:cs typeface="Times New Roman" panose="02020603050405020304" pitchFamily="18" charset="0"/>
              </a:rPr>
              <a:t> (1958)</a:t>
            </a:r>
            <a:endParaRPr lang="es-ES" sz="2400" b="1" dirty="0">
              <a:solidFill>
                <a:prstClr val="black"/>
              </a:solidFill>
              <a:latin typeface="Times New Roman" panose="02020603050405020304" pitchFamily="18" charset="0"/>
              <a:cs typeface="Times New Roman" panose="02020603050405020304" pitchFamily="18" charset="0"/>
            </a:endParaRPr>
          </a:p>
        </p:txBody>
      </p:sp>
      <p:pic>
        <p:nvPicPr>
          <p:cNvPr id="13" name="Picture 4" descr="Resultado de imagen de lis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7915" y="750802"/>
            <a:ext cx="1009580" cy="697678"/>
          </a:xfrm>
          <a:prstGeom prst="rect">
            <a:avLst/>
          </a:prstGeom>
          <a:noFill/>
          <a:extLst>
            <a:ext uri="{909E8E84-426E-40DD-AFC4-6F175D3DCCD1}">
              <a14:hiddenFill xmlns:a14="http://schemas.microsoft.com/office/drawing/2010/main">
                <a:solidFill>
                  <a:srgbClr val="FFFFFF"/>
                </a:solidFill>
              </a14:hiddenFill>
            </a:ext>
          </a:extLst>
        </p:spPr>
      </p:pic>
      <p:sp>
        <p:nvSpPr>
          <p:cNvPr id="14" name="15 CuadroTexto"/>
          <p:cNvSpPr txBox="1"/>
          <p:nvPr/>
        </p:nvSpPr>
        <p:spPr>
          <a:xfrm>
            <a:off x="3350360" y="1221457"/>
            <a:ext cx="5457587" cy="3354765"/>
          </a:xfrm>
          <a:prstGeom prst="rect">
            <a:avLst/>
          </a:prstGeom>
          <a:noFill/>
        </p:spPr>
        <p:txBody>
          <a:bodyPr wrap="square" rtlCol="0">
            <a:spAutoFit/>
          </a:bodyPr>
          <a:lstStyle/>
          <a:p>
            <a:pPr algn="ctr"/>
            <a:r>
              <a:rPr lang="es-ES" sz="2400" dirty="0" smtClean="0">
                <a:latin typeface="Times New Roman" panose="02020603050405020304" pitchFamily="18" charset="0"/>
                <a:cs typeface="Times New Roman" panose="02020603050405020304" pitchFamily="18" charset="0"/>
              </a:rPr>
              <a:t>(“</a:t>
            </a:r>
            <a:r>
              <a:rPr lang="es-ES" sz="2400" i="1" dirty="0" err="1" smtClean="0">
                <a:latin typeface="Times New Roman" panose="02020603050405020304" pitchFamily="18" charset="0"/>
                <a:cs typeface="Times New Roman" panose="02020603050405020304" pitchFamily="18" charset="0"/>
              </a:rPr>
              <a:t>List</a:t>
            </a:r>
            <a:r>
              <a:rPr lang="es-ES" sz="2400" i="1" dirty="0" smtClean="0">
                <a:latin typeface="Times New Roman" panose="02020603050405020304" pitchFamily="18" charset="0"/>
                <a:cs typeface="Times New Roman" panose="02020603050405020304" pitchFamily="18" charset="0"/>
              </a:rPr>
              <a:t> </a:t>
            </a:r>
            <a:r>
              <a:rPr lang="es-ES" sz="2400" i="1" dirty="0" err="1" smtClean="0">
                <a:latin typeface="Times New Roman" panose="02020603050405020304" pitchFamily="18" charset="0"/>
                <a:cs typeface="Times New Roman" panose="02020603050405020304" pitchFamily="18" charset="0"/>
              </a:rPr>
              <a:t>Processor</a:t>
            </a:r>
            <a:r>
              <a:rPr lang="es-ES" sz="2400" dirty="0" smtClean="0">
                <a:latin typeface="Times New Roman" panose="02020603050405020304" pitchFamily="18" charset="0"/>
                <a:cs typeface="Times New Roman" panose="02020603050405020304" pitchFamily="18" charset="0"/>
              </a:rPr>
              <a:t>”)</a:t>
            </a:r>
          </a:p>
          <a:p>
            <a:pPr algn="ctr">
              <a:spcBef>
                <a:spcPts val="1200"/>
              </a:spcBef>
            </a:pPr>
            <a:r>
              <a:rPr lang="es-ES" sz="2400" dirty="0">
                <a:latin typeface="Times New Roman" panose="02020603050405020304" pitchFamily="18" charset="0"/>
                <a:cs typeface="Times New Roman" panose="02020603050405020304" pitchFamily="18" charset="0"/>
              </a:rPr>
              <a:t>C</a:t>
            </a:r>
            <a:r>
              <a:rPr lang="es-ES" sz="2400" dirty="0" smtClean="0">
                <a:latin typeface="Times New Roman" panose="02020603050405020304" pitchFamily="18" charset="0"/>
                <a:cs typeface="Times New Roman" panose="02020603050405020304" pitchFamily="18" charset="0"/>
              </a:rPr>
              <a:t>reado </a:t>
            </a:r>
            <a:r>
              <a:rPr lang="es-ES" sz="2400" dirty="0">
                <a:latin typeface="Times New Roman" panose="02020603050405020304" pitchFamily="18" charset="0"/>
                <a:cs typeface="Times New Roman" panose="02020603050405020304" pitchFamily="18" charset="0"/>
              </a:rPr>
              <a:t>por John </a:t>
            </a:r>
            <a:r>
              <a:rPr lang="es-ES" sz="2400" dirty="0" smtClean="0">
                <a:latin typeface="Times New Roman" panose="02020603050405020304" pitchFamily="18" charset="0"/>
                <a:cs typeface="Times New Roman" panose="02020603050405020304" pitchFamily="18" charset="0"/>
              </a:rPr>
              <a:t>McCarthy. Utilizado para la notación matemática y temas de ciencias de la computación </a:t>
            </a:r>
          </a:p>
          <a:p>
            <a:pPr algn="ctr">
              <a:spcBef>
                <a:spcPts val="1200"/>
              </a:spcBef>
            </a:pPr>
            <a:r>
              <a:rPr lang="es-ES" sz="2400" dirty="0" smtClean="0">
                <a:latin typeface="Times New Roman" panose="02020603050405020304" pitchFamily="18" charset="0"/>
                <a:cs typeface="Times New Roman" panose="02020603050405020304" pitchFamily="18" charset="0"/>
              </a:rPr>
              <a:t>Es el segundo lenguaje de programación de alto nivel de mayor antigüedad entre los que continúan en uso extendido en la actualidad</a:t>
            </a:r>
            <a:endParaRPr lang="es-ES" sz="2400" dirty="0">
              <a:latin typeface="Times New Roman" panose="02020603050405020304" pitchFamily="18" charset="0"/>
              <a:cs typeface="Times New Roman" panose="02020603050405020304" pitchFamily="18" charset="0"/>
            </a:endParaRPr>
          </a:p>
        </p:txBody>
      </p:sp>
      <p:pic>
        <p:nvPicPr>
          <p:cNvPr id="6146" name="Picture 2" descr="Resolución de problemas mediante búsqueda (página 2) - Monografias.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652914"/>
            <a:ext cx="2855700" cy="380611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23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1596</TotalTime>
  <Words>7023</Words>
  <Application>Microsoft Office PowerPoint</Application>
  <PresentationFormat>Presentación en pantalla (16:9)</PresentationFormat>
  <Paragraphs>816</Paragraphs>
  <Slides>87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87</vt:i4>
      </vt:variant>
    </vt:vector>
  </HeadingPairs>
  <TitlesOfParts>
    <vt:vector size="94" baseType="lpstr">
      <vt:lpstr>Arial</vt:lpstr>
      <vt:lpstr>Calibri</vt:lpstr>
      <vt:lpstr>Courier New</vt:lpstr>
      <vt:lpstr>Monotype Corsiva</vt:lpstr>
      <vt:lpstr>Times New Roman</vt:lpstr>
      <vt:lpstr>Wingdings</vt:lpstr>
      <vt:lpstr>Office Theme</vt:lpstr>
      <vt:lpstr>Programación Orientada a Objetos (POO)</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1.- Introducción.</vt:lpstr>
      <vt:lpstr>Presentación de PowerPoint</vt:lpstr>
      <vt:lpstr>Presentación de PowerPoint</vt:lpstr>
      <vt:lpstr>Presentación de PowerPoint</vt:lpstr>
      <vt:lpstr>2.- Programación estructurada.</vt:lpstr>
      <vt:lpstr>2.- Programación estructurada.</vt:lpstr>
      <vt:lpstr>2.- Programación estructurada.</vt:lpstr>
      <vt:lpstr>2.- Programación estructurada.</vt:lpstr>
      <vt:lpstr>2.- Programación estructurada.</vt:lpstr>
      <vt:lpstr>3.- Programación modular.</vt:lpstr>
      <vt:lpstr>3.- Programación modular.</vt:lpstr>
      <vt:lpstr>3.- Programación modular.</vt:lpstr>
      <vt:lpstr>3.- Programación modular.</vt:lpstr>
      <vt:lpstr>3.- Programación modular.</vt:lpstr>
      <vt:lpstr>3.- Programación Orientada a Objetos (POO).</vt:lpstr>
      <vt:lpstr>3.- Programación Orientada a Objetos (POO).</vt:lpstr>
      <vt:lpstr>3.- Programación Orientada a Objetos (POO).</vt:lpstr>
      <vt:lpstr>3.- Programación Orientada a Objetos (POO).</vt:lpstr>
      <vt:lpstr>3.- Programación Orientada a Objetos (POO).</vt:lpstr>
      <vt:lpstr>Presentación de PowerPoint</vt:lpstr>
      <vt:lpstr>4.- ¿Qué es un objeto? </vt:lpstr>
      <vt:lpstr>4.- ¿Qué es un objeto? </vt:lpstr>
      <vt:lpstr>4.- ¿Qué es un objeto? </vt:lpstr>
      <vt:lpstr>4.- ¿Qué es un objeto? </vt:lpstr>
      <vt:lpstr>4.- ¿Qué es un objeto? </vt:lpstr>
      <vt:lpstr>4.- ¿Qué es un objeto? </vt:lpstr>
      <vt:lpstr>4.- ¿Qué es un objeto? </vt:lpstr>
      <vt:lpstr>4.- ¿Qué es un objeto? </vt:lpstr>
      <vt:lpstr>4.- ¿Qué es un objeto? </vt:lpstr>
      <vt:lpstr>4.- ¿Qué es un objeto? </vt:lpstr>
      <vt:lpstr>5.- ¿Qué es un mensaje? </vt:lpstr>
      <vt:lpstr>5.- ¿Qué es un mensaje? </vt:lpstr>
      <vt:lpstr>5.- ¿Qué es un mensaje? </vt:lpstr>
      <vt:lpstr>5.- ¿Qué es un mensaje? </vt:lpstr>
      <vt:lpstr>6.- ¿Qué es una Clase? </vt:lpstr>
      <vt:lpstr>6.- ¿Qué es una Clase? </vt:lpstr>
      <vt:lpstr>6.- ¿Qué es una Clase? </vt:lpstr>
      <vt:lpstr>6.- ¿Qué es una Clase? </vt:lpstr>
      <vt:lpstr>7.- Clases en Java</vt:lpstr>
      <vt:lpstr>7.- Clases en Java</vt:lpstr>
      <vt:lpstr>7.- Clases en Java</vt:lpstr>
      <vt:lpstr>7.- Clases en Java</vt:lpstr>
      <vt:lpstr>7.- Clases en Java</vt:lpstr>
      <vt:lpstr>7.- Clases en Java</vt:lpstr>
      <vt:lpstr>7.- Clases en Java</vt:lpstr>
      <vt:lpstr>7.- Clases en Java</vt:lpstr>
      <vt:lpstr>7.- Clases en Java</vt:lpstr>
      <vt:lpstr>7.- Clases en Java</vt:lpstr>
      <vt:lpstr>7.- Clases en Java</vt:lpstr>
      <vt:lpstr>7.- Clases en Java</vt:lpstr>
      <vt:lpstr>7.- Clases en Java</vt:lpstr>
      <vt:lpstr>8.- Constructores</vt:lpstr>
      <vt:lpstr>8.- Constructores</vt:lpstr>
      <vt:lpstr>8.- Constructores</vt:lpstr>
      <vt:lpstr>8.- Constructores</vt:lpstr>
      <vt:lpstr>8.- Constructores</vt:lpstr>
      <vt:lpstr>9.- Ejemplo</vt:lpstr>
      <vt:lpstr>9.- Ejemplo</vt:lpstr>
      <vt:lpstr>Presentación de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Juan Manuel Santamaria Ojeda</cp:lastModifiedBy>
  <cp:revision>236</cp:revision>
  <dcterms:created xsi:type="dcterms:W3CDTF">2013-08-21T19:17:07Z</dcterms:created>
  <dcterms:modified xsi:type="dcterms:W3CDTF">2021-12-14T09:17:05Z</dcterms:modified>
</cp:coreProperties>
</file>